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7"/>
  </p:notesMasterIdLst>
  <p:sldIdLst>
    <p:sldId id="859" r:id="rId3"/>
    <p:sldId id="1239" r:id="rId4"/>
    <p:sldId id="1258" r:id="rId5"/>
    <p:sldId id="1280" r:id="rId6"/>
    <p:sldId id="1299" r:id="rId7"/>
    <p:sldId id="1300" r:id="rId8"/>
    <p:sldId id="1301" r:id="rId9"/>
    <p:sldId id="1302" r:id="rId10"/>
    <p:sldId id="1304" r:id="rId11"/>
    <p:sldId id="1305" r:id="rId12"/>
    <p:sldId id="1303" r:id="rId13"/>
    <p:sldId id="1281" r:id="rId14"/>
    <p:sldId id="1306" r:id="rId15"/>
    <p:sldId id="1282" r:id="rId16"/>
    <p:sldId id="1307" r:id="rId17"/>
    <p:sldId id="1286" r:id="rId18"/>
    <p:sldId id="1287" r:id="rId19"/>
    <p:sldId id="1283" r:id="rId20"/>
    <p:sldId id="1268" r:id="rId21"/>
    <p:sldId id="1308" r:id="rId22"/>
    <p:sldId id="1288" r:id="rId23"/>
    <p:sldId id="1247" r:id="rId24"/>
    <p:sldId id="1269" r:id="rId25"/>
    <p:sldId id="1309" r:id="rId26"/>
    <p:sldId id="1311" r:id="rId27"/>
    <p:sldId id="1310" r:id="rId28"/>
    <p:sldId id="1312" r:id="rId29"/>
    <p:sldId id="1313" r:id="rId30"/>
    <p:sldId id="1270" r:id="rId31"/>
    <p:sldId id="1271" r:id="rId32"/>
    <p:sldId id="1314" r:id="rId33"/>
    <p:sldId id="1315" r:id="rId34"/>
    <p:sldId id="1316" r:id="rId35"/>
    <p:sldId id="1317" r:id="rId36"/>
    <p:sldId id="1318" r:id="rId37"/>
    <p:sldId id="1250" r:id="rId38"/>
    <p:sldId id="1319" r:id="rId39"/>
    <p:sldId id="1253" r:id="rId40"/>
    <p:sldId id="1320" r:id="rId41"/>
    <p:sldId id="1321" r:id="rId42"/>
    <p:sldId id="1259" r:id="rId43"/>
    <p:sldId id="1323" r:id="rId44"/>
    <p:sldId id="1324" r:id="rId45"/>
    <p:sldId id="1325" r:id="rId46"/>
    <p:sldId id="1330" r:id="rId47"/>
    <p:sldId id="1331" r:id="rId48"/>
    <p:sldId id="1326" r:id="rId49"/>
    <p:sldId id="1327" r:id="rId50"/>
    <p:sldId id="1328" r:id="rId51"/>
    <p:sldId id="1329" r:id="rId52"/>
    <p:sldId id="1332" r:id="rId53"/>
    <p:sldId id="1335" r:id="rId54"/>
    <p:sldId id="1333" r:id="rId55"/>
    <p:sldId id="1336" r:id="rId56"/>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0" Type="http://schemas.openxmlformats.org/officeDocument/2006/relationships/tableStyles" Target="tableStyles.xml"/><Relationship Id="rId6" Type="http://schemas.openxmlformats.org/officeDocument/2006/relationships/slide" Target="slides/slide4.xml"/><Relationship Id="rId59" Type="http://schemas.openxmlformats.org/officeDocument/2006/relationships/viewProps" Target="viewProps.xml"/><Relationship Id="rId58" Type="http://schemas.openxmlformats.org/officeDocument/2006/relationships/presProps" Target="presProps.xml"/><Relationship Id="rId57" Type="http://schemas.openxmlformats.org/officeDocument/2006/relationships/notesMaster" Target="notesMasters/notesMaster1.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jpeg"/><Relationship Id="rId1"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9.png"/><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5.jpeg"/><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jpe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image" Target="../media/image35.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0.png"/><Relationship Id="rId1" Type="http://schemas.openxmlformats.org/officeDocument/2006/relationships/image" Target="../media/image39.jpe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2.jpeg"/><Relationship Id="rId1" Type="http://schemas.openxmlformats.org/officeDocument/2006/relationships/image" Target="../media/image41.jpe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43.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45.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7.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image" Target="../media/image51.jpe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jpeg"/><Relationship Id="rId1" Type="http://schemas.openxmlformats.org/officeDocument/2006/relationships/image" Target="../media/image52.jpe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jpeg"/><Relationship Id="rId1" Type="http://schemas.openxmlformats.org/officeDocument/2006/relationships/image" Target="../media/image52.jpeg"/></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5.png"/><Relationship Id="rId3" Type="http://schemas.openxmlformats.org/officeDocument/2006/relationships/image" Target="../media/image53.jpeg"/><Relationship Id="rId2" Type="http://schemas.openxmlformats.org/officeDocument/2006/relationships/image" Target="../media/image54.png"/><Relationship Id="rId1" Type="http://schemas.openxmlformats.org/officeDocument/2006/relationships/image" Target="../media/image52.jpe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6.png"/><Relationship Id="rId1" Type="http://schemas.openxmlformats.org/officeDocument/2006/relationships/image" Target="../media/image43.jpe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8.jpeg"/><Relationship Id="rId1" Type="http://schemas.openxmlformats.org/officeDocument/2006/relationships/image" Target="../media/image57.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0.png"/><Relationship Id="rId1" Type="http://schemas.openxmlformats.org/officeDocument/2006/relationships/image" Target="../media/image59.jpe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2.png"/><Relationship Id="rId1" Type="http://schemas.openxmlformats.org/officeDocument/2006/relationships/image" Target="../media/image61.jpe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3.jpeg"/><Relationship Id="rId1" Type="http://schemas.openxmlformats.org/officeDocument/2006/relationships/image" Target="../media/image41.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3.jpe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5.jpeg"/><Relationship Id="rId1" Type="http://schemas.openxmlformats.org/officeDocument/2006/relationships/image" Target="../media/image64.jpe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7.png"/><Relationship Id="rId1" Type="http://schemas.openxmlformats.org/officeDocument/2006/relationships/image" Target="../media/image66.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8.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9.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1.jpeg"/><Relationship Id="rId1" Type="http://schemas.openxmlformats.org/officeDocument/2006/relationships/image" Target="../media/image70.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2.png"/></Relationships>
</file>

<file path=ppt/slides/_rels/slide4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76.png"/><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image" Target="../media/image73.jpe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3.jpeg"/><Relationship Id="rId1" Type="http://schemas.openxmlformats.org/officeDocument/2006/relationships/image" Target="../media/image52.jpeg"/></Relationships>
</file>

<file path=ppt/slides/_rels/slide4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3.jpeg"/><Relationship Id="rId3" Type="http://schemas.openxmlformats.org/officeDocument/2006/relationships/image" Target="../media/image78.png"/><Relationship Id="rId2" Type="http://schemas.openxmlformats.org/officeDocument/2006/relationships/image" Target="../media/image52.jpeg"/><Relationship Id="rId1" Type="http://schemas.openxmlformats.org/officeDocument/2006/relationships/image" Target="../media/image77.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5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0.png"/><Relationship Id="rId3" Type="http://schemas.openxmlformats.org/officeDocument/2006/relationships/image" Target="../media/image63.jpeg"/><Relationship Id="rId2" Type="http://schemas.openxmlformats.org/officeDocument/2006/relationships/image" Target="../media/image79.png"/><Relationship Id="rId1" Type="http://schemas.openxmlformats.org/officeDocument/2006/relationships/image" Target="../media/image52.jpeg"/></Relationships>
</file>

<file path=ppt/slides/_rels/slide5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3.png"/><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image" Target="../media/image52.jpeg"/></Relationships>
</file>

<file path=ppt/slides/_rels/slide5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image" Target="../media/image63.jpe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3.jpeg"/><Relationship Id="rId1" Type="http://schemas.openxmlformats.org/officeDocument/2006/relationships/image" Target="../media/image52.jpe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6.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196752"/>
            <a:ext cx="11523345" cy="243848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4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生活中常用的有机物</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烃的含氧衍生物</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645024"/>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mn-lt"/>
                <a:ea typeface="微软雅黑" panose="020B0503020204020204" pitchFamily="34" charset="-122"/>
                <a:cs typeface="微软雅黑" panose="020B0503020204020204" pitchFamily="34" charset="-122"/>
              </a:rPr>
              <a:t>第二单元　醛　羧酸</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2.eps&amp;5&amp;1-1$"/>
          <p:cNvPicPr/>
          <p:nvPr/>
        </p:nvPicPr>
        <p:blipFill>
          <a:blip r:embed="rId1" cstate="print">
            <a:extLst>
              <a:ext uri="{28A0092B-C50C-407E-A947-70E740481C1C}">
                <a14:useLocalDpi xmlns:a14="http://schemas.microsoft.com/office/drawing/2010/main" val="0"/>
              </a:ext>
            </a:extLst>
          </a:blip>
          <a:stretch>
            <a:fillRect/>
          </a:stretch>
        </p:blipFill>
        <p:spPr>
          <a:xfrm>
            <a:off x="389421" y="908720"/>
            <a:ext cx="1440180" cy="382270"/>
          </a:xfrm>
          <a:prstGeom prst="rect">
            <a:avLst/>
          </a:prstGeom>
        </p:spPr>
      </p:pic>
      <p:sp>
        <p:nvSpPr>
          <p:cNvPr id="5" name="内容占位符 4"/>
          <p:cNvSpPr>
            <a:spLocks noGrp="1"/>
          </p:cNvSpPr>
          <p:nvPr>
            <p:ph idx="1"/>
          </p:nvPr>
        </p:nvSpPr>
        <p:spPr>
          <a:xfrm>
            <a:off x="360854" y="764704"/>
            <a:ext cx="11485848" cy="2166427"/>
          </a:xfrm>
        </p:spPr>
        <p:txBody>
          <a:bodyPr/>
          <a:lstStyle/>
          <a:p>
            <a:pPr hangingPunct="0">
              <a:lnSpc>
                <a:spcPct val="130000"/>
              </a:lnSpc>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）甲醛作为高聚物的基础原料，常用于合成酚醛树脂、脲醛树脂、维纶、染料等。</a:t>
            </a:r>
            <a:endParaRPr lang="zh-CN" altLang="zh-CN" sz="1400" spc="-1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）苯酚与甲醛在浓氨水催化下，主要得到体型酚醛树脂，体型酚醛树脂是热固性的；在浓盐酸催化下，主要得到线型酚醛树脂，线型酚醛树脂是热塑性的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4222998" y="2931131"/>
            <a:ext cx="2736304" cy="3104051"/>
          </a:xfrm>
          <a:prstGeom prst="rect">
            <a:avLst/>
          </a:prstGeom>
        </p:spPr>
      </p:pic>
      <p:sp>
        <p:nvSpPr>
          <p:cNvPr id="4" name="矩形 3"/>
          <p:cNvSpPr/>
          <p:nvPr/>
        </p:nvSpPr>
        <p:spPr>
          <a:xfrm>
            <a:off x="3718942" y="6021288"/>
            <a:ext cx="4206601" cy="646331"/>
          </a:xfrm>
          <a:prstGeom prst="rect">
            <a:avLst/>
          </a:prstGeom>
        </p:spPr>
        <p:txBody>
          <a:bodyPr wrap="none">
            <a:spAutoFit/>
          </a:bodyPr>
          <a:lstStyle/>
          <a:p>
            <a:pPr algn="just">
              <a:lnSpc>
                <a:spcPct val="150000"/>
              </a:lnSpc>
              <a:spcAft>
                <a:spcPts val="800"/>
              </a:spcAft>
              <a:tabLst>
                <a:tab pos="5671185" algn="l"/>
              </a:tabLst>
            </a:pPr>
            <a:r>
              <a:rPr lang="zh-CN" altLang="zh-CN" sz="2400">
                <a:solidFill>
                  <a:srgbClr val="000000"/>
                </a:solidFill>
                <a:cs typeface="Times New Roman" panose="02020603050405020304" pitchFamily="18" charset="0"/>
              </a:rPr>
              <a:t>线型酚醛树脂的结构简式片段</a:t>
            </a:r>
            <a:endParaRPr lang="zh-CN" altLang="zh-CN" sz="140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5301024"/>
            <a:ext cx="11485848" cy="576248"/>
          </a:xfrm>
        </p:spPr>
        <p:txBody>
          <a:bodyPr/>
          <a:lstStyle/>
          <a:p>
            <a:pPr algn="ct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体型酚醛树脂的结构简式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片段</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860555" y="1196752"/>
            <a:ext cx="6486446" cy="389659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）尿素与甲醛在一定条件下能发生缩聚反应生成高分子材料脲醛树脂。脲醛树脂可以制成热固性高分子黏合剂，它广泛应用于胶合板、人造纤维板、刨花板和木地板等木材加工业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3.eps&amp;15&amp;1-1$"/>
          <p:cNvPicPr/>
          <p:nvPr/>
        </p:nvPicPr>
        <p:blipFill>
          <a:blip r:embed="rId1" cstate="print">
            <a:extLst>
              <a:ext uri="{28A0092B-C50C-407E-A947-70E740481C1C}">
                <a14:useLocalDpi xmlns:a14="http://schemas.microsoft.com/office/drawing/2010/main" val="0"/>
              </a:ext>
            </a:extLst>
          </a:blip>
          <a:stretch>
            <a:fillRect/>
          </a:stretch>
        </p:blipFill>
        <p:spPr>
          <a:xfrm>
            <a:off x="362814" y="908720"/>
            <a:ext cx="1600200" cy="424815"/>
          </a:xfrm>
          <a:prstGeom prst="rect">
            <a:avLst/>
          </a:prstGeom>
        </p:spPr>
      </p:pic>
      <p:sp>
        <p:nvSpPr>
          <p:cNvPr id="6" name="内容占位符 5"/>
          <p:cNvSpPr>
            <a:spLocks noGrp="1"/>
          </p:cNvSpPr>
          <p:nvPr>
            <p:ph idx="1"/>
          </p:nvPr>
        </p:nvSpPr>
        <p:spPr>
          <a:xfrm>
            <a:off x="360854" y="764704"/>
            <a:ext cx="11485848" cy="123283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酮</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酮的概念和结构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062758" y="2276872"/>
            <a:ext cx="7084711" cy="240093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38068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酮的应用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）丙酮是常用的有机溶剂，还用于制备重要化工原料双酚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和制备有机玻璃。</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）环己酮常作为生产合成纤维、合成树脂、合成橡胶、石蜡、虫胶、油漆、染料和制药中间体的溶剂，还可用于制备己二酸和己内酰胺，它们都是生产聚酰胺纤维的重要原料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926854" y="1988840"/>
            <a:ext cx="5259467" cy="1405756"/>
          </a:xfrm>
          <a:prstGeom prst="rect">
            <a:avLst/>
          </a:prstGeom>
        </p:spPr>
      </p:pic>
      <p:sp>
        <p:nvSpPr>
          <p:cNvPr id="4" name="内容占位符 1"/>
          <p:cNvSpPr txBox="1"/>
          <p:nvPr/>
        </p:nvSpPr>
        <p:spPr bwMode="auto">
          <a:xfrm>
            <a:off x="360854" y="5157192"/>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酮与醛可能为官能团异构，如丙醛与丙酮互为同分异构体。</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descr="YTImage名师点拨.eps&amp;221&amp;1-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397948" y="5157192"/>
            <a:ext cx="2183765" cy="50990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4.eps&amp;119&amp;1-1$"/>
          <p:cNvPicPr/>
          <p:nvPr/>
        </p:nvPicPr>
        <p:blipFill>
          <a:blip r:embed="rId1" cstate="print">
            <a:extLst>
              <a:ext uri="{28A0092B-C50C-407E-A947-70E740481C1C}">
                <a14:useLocalDpi xmlns:a14="http://schemas.microsoft.com/office/drawing/2010/main" val="0"/>
              </a:ext>
            </a:extLst>
          </a:blip>
          <a:stretch>
            <a:fillRect/>
          </a:stretch>
        </p:blipFill>
        <p:spPr>
          <a:xfrm>
            <a:off x="406574" y="908720"/>
            <a:ext cx="1371600" cy="364490"/>
          </a:xfrm>
          <a:prstGeom prst="rect">
            <a:avLst/>
          </a:prstGeom>
        </p:spPr>
      </p:pic>
      <p:sp>
        <p:nvSpPr>
          <p:cNvPr id="2" name="内容占位符 1"/>
          <p:cNvSpPr>
            <a:spLocks noGrp="1"/>
          </p:cNvSpPr>
          <p:nvPr>
            <p:ph idx="1"/>
          </p:nvPr>
        </p:nvSpPr>
        <p:spPr>
          <a:xfrm>
            <a:off x="360854" y="764704"/>
            <a:ext cx="11485848" cy="3170099"/>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羧酸</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羧酸的定义与通式</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）定义：分子中烃基（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或氢原子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）与羧基相连的化合物属于羧酸，其官能团的名称为羧基，结构简式为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）通式：链状饱和一元脂肪酸的通式为</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i="1" baseline="-25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n</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i="1" baseline="-25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n</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baseline="-25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羧酸的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22798" y="1300890"/>
            <a:ext cx="7015999" cy="479240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899051"/>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羧酸的化学性质</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弱酸性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号键发生断裂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①与氢氧化物反应：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NaOH</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RCOONa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②与碳酸钠或碳酸氢钠反应：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2RCOOH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2RCOONa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NaHCO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RCOONa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899051"/>
              </a:xfrm>
              <a:blipFill rotWithShape="1">
                <a:blip r:embed="rId1"/>
                <a:stretch>
                  <a:fillRect l="-2" t="-11" r="1" b="-11875"/>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3646934" y="980728"/>
            <a:ext cx="2135054" cy="1661913"/>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143375"/>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酯化反应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号键发生断裂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①化学方程式：</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COOR</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②原理：用同位素示踪法探究酯化反应中的反应机理。</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用含有示踪原子的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𝟏𝟖</m:t>
                        </m:r>
                      </m:sup>
                    </m:sSubSup>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反应，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化学方程式为</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200000"/>
                  </a:lnSpc>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18</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CH</a:t>
                </a:r>
                <a:r>
                  <a:rPr lang="en-US" altLang="zh-CN" b="1" baseline="-250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说明发生酯化反应时，酸中的羧基脱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，醇中的羟基脱</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143375"/>
              </a:xfrm>
              <a:blipFill rotWithShape="1">
                <a:blip r:embed="rId1"/>
                <a:stretch>
                  <a:fillRect l="-2" t="-15" r="1" b="15"/>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5087094" y="1246925"/>
            <a:ext cx="1204184" cy="830931"/>
          </a:xfrm>
          <a:prstGeom prst="rect">
            <a:avLst/>
          </a:prstGeom>
        </p:spPr>
      </p:pic>
      <p:pic>
        <p:nvPicPr>
          <p:cNvPr id="5" name="图片 4"/>
          <p:cNvPicPr>
            <a:picLocks noChangeAspect="1"/>
          </p:cNvPicPr>
          <p:nvPr/>
        </p:nvPicPr>
        <p:blipFill>
          <a:blip r:embed="rId3"/>
          <a:stretch>
            <a:fillRect/>
          </a:stretch>
        </p:blipFill>
        <p:spPr>
          <a:xfrm>
            <a:off x="360977" y="3433429"/>
            <a:ext cx="1354368" cy="827998"/>
          </a:xfrm>
          <a:prstGeom prst="rect">
            <a:avLst/>
          </a:prstGeom>
        </p:spPr>
      </p:pic>
      <p:pic>
        <p:nvPicPr>
          <p:cNvPr id="6" name="图片 5"/>
          <p:cNvPicPr>
            <a:picLocks noChangeAspect="1"/>
          </p:cNvPicPr>
          <p:nvPr/>
        </p:nvPicPr>
        <p:blipFill>
          <a:blip r:embed="rId4"/>
          <a:stretch>
            <a:fillRect/>
          </a:stretch>
        </p:blipFill>
        <p:spPr>
          <a:xfrm>
            <a:off x="4871353" y="3214747"/>
            <a:ext cx="3084732" cy="974828"/>
          </a:xfrm>
          <a:prstGeom prst="rect">
            <a:avLst/>
          </a:prstGeom>
        </p:spPr>
      </p:pic>
      <p:sp>
        <p:nvSpPr>
          <p:cNvPr id="7" name="内容占位符 1"/>
          <p:cNvSpPr txBox="1"/>
          <p:nvPr/>
        </p:nvSpPr>
        <p:spPr bwMode="auto">
          <a:xfrm>
            <a:off x="360854" y="5229200"/>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酯化反应是可逆反应，浓硫酸在此反应中作催化剂和吸水剂。</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descr="YTImage名师点拨.eps&amp;225&amp;1-1$"/>
          <p:cNvPicPr/>
          <p:nvPr/>
        </p:nvPicPr>
        <p:blipFill>
          <a:blip r:embed="rId5">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06574" y="5229200"/>
            <a:ext cx="2047240" cy="47815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羧酸的物理性质</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p:txBody>
      </p:sp>
      <p:graphicFrame>
        <p:nvGraphicFramePr>
          <p:cNvPr id="2" name="表格 1"/>
          <p:cNvGraphicFramePr>
            <a:graphicFrameLocks noGrp="1"/>
          </p:cNvGraphicFramePr>
          <p:nvPr/>
        </p:nvGraphicFramePr>
        <p:xfrm>
          <a:off x="370525" y="1484784"/>
          <a:ext cx="11476177" cy="3291840"/>
        </p:xfrm>
        <a:graphic>
          <a:graphicData uri="http://schemas.openxmlformats.org/drawingml/2006/table">
            <a:tbl>
              <a:tblPr firstRow="1" firstCol="1" bandRow="1"/>
              <a:tblGrid>
                <a:gridCol w="1674105"/>
                <a:gridCol w="5783271"/>
                <a:gridCol w="4018801"/>
              </a:tblGrid>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物理性质</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18250" marR="182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规律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18250" marR="182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举例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18250" marR="182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90440">
                <a:tc rowSpan="2">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溶解性</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18250" marR="182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分子中碳原子数较少的羧酸能够与水混溶</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18250" marR="182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甲酸、乙酸</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18250" marR="182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09408">
                <a:tc vMerge="1">
                  <a:tcPr/>
                </a:tc>
                <a:tc>
                  <a:txBody>
                    <a:bodyPr/>
                    <a:lstStyle/>
                    <a:p>
                      <a:pPr algn="l" hangingPunct="0">
                        <a:lnSpc>
                          <a:spcPct val="150000"/>
                        </a:lnSpc>
                        <a:spcAft>
                          <a:spcPts val="800"/>
                        </a:spcAft>
                        <a:tabLst>
                          <a:tab pos="5671185" algn="l"/>
                        </a:tabLst>
                      </a:pP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随着分子中碳原子数的增加，一元羧酸在水中的溶解度迅速减小，甚至不溶于水</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18250" marR="182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高级脂肪酸（不溶于水的蜡状固体）</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18250" marR="182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04704">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沸点</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18250" marR="182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随着分子中碳原子数的增加，一元羧酸的沸点逐渐升高</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18250" marR="182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丙酸＞乙酸＞甲酸</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18250" marR="182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5" name="内容占位符 1"/>
          <p:cNvSpPr txBox="1"/>
          <p:nvPr/>
        </p:nvSpPr>
        <p:spPr bwMode="auto">
          <a:xfrm>
            <a:off x="360854" y="4963050"/>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羧酸的沸点一般高于与其相对分子质量相当的其他有机化合物，原因是羧酸分子间可以形成氢键。</a:t>
            </a:r>
            <a:endParaRPr lang="zh-CN" altLang="en-US"/>
          </a:p>
        </p:txBody>
      </p:sp>
      <p:pic>
        <p:nvPicPr>
          <p:cNvPr id="6" name="图片 5" descr="YTImage名师点拨.eps&amp;226&amp;1-1$"/>
          <p:cNvPicPr/>
          <p:nvPr/>
        </p:nvPicPr>
        <p:blipFill>
          <a:blip r:embed="rId1">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5018330"/>
            <a:ext cx="2001520" cy="46736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71901" y="709948"/>
            <a:ext cx="6328275" cy="620999"/>
          </a:xfrm>
          <a:prstGeom prst="rect">
            <a:avLst/>
          </a:prstGeom>
        </p:spPr>
      </p:pic>
      <p:pic>
        <p:nvPicPr>
          <p:cNvPr id="4" name="图片 3" descr="YTImage知识点1.eps&amp;4&amp;1-1$"/>
          <p:cNvPicPr/>
          <p:nvPr/>
        </p:nvPicPr>
        <p:blipFill>
          <a:blip r:embed="rId2" cstate="print">
            <a:extLst>
              <a:ext uri="{28A0092B-C50C-407E-A947-70E740481C1C}">
                <a14:useLocalDpi xmlns:a14="http://schemas.microsoft.com/office/drawing/2010/main" val="0"/>
              </a:ext>
            </a:extLst>
          </a:blip>
          <a:stretch>
            <a:fillRect/>
          </a:stretch>
        </p:blipFill>
        <p:spPr>
          <a:xfrm>
            <a:off x="406574" y="1523767"/>
            <a:ext cx="1423035" cy="393065"/>
          </a:xfrm>
          <a:prstGeom prst="rect">
            <a:avLst/>
          </a:prstGeom>
        </p:spPr>
      </p:pic>
      <p:sp>
        <p:nvSpPr>
          <p:cNvPr id="6" name="内容占位符 5"/>
          <p:cNvSpPr>
            <a:spLocks noGrp="1"/>
          </p:cNvSpPr>
          <p:nvPr>
            <p:ph idx="1"/>
          </p:nvPr>
        </p:nvSpPr>
        <p:spPr>
          <a:xfrm>
            <a:off x="360854" y="1412776"/>
            <a:ext cx="11485848" cy="3170099"/>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的性质</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以乙醛为例</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醛的定义与通式</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）定义：由烃基（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或氢原子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）与醛基相连而构成的化合物，其官能团的结构式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可简写为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）通式：链状饱和一元醛的通式为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i="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i="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
        <p:nvSpPr>
          <p:cNvPr id="5" name="内容占位符 1"/>
          <p:cNvSpPr txBox="1"/>
          <p:nvPr/>
        </p:nvSpPr>
        <p:spPr bwMode="auto">
          <a:xfrm>
            <a:off x="360854" y="4508936"/>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醛基的结构简式为</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CHO</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，不能写成</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COH</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descr="YTImage名师点拨.eps&amp;212&amp;1-1$"/>
          <p:cNvPicPr/>
          <p:nvPr/>
        </p:nvPicPr>
        <p:blipFill>
          <a:blip r:embed="rId3"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06574" y="4599528"/>
            <a:ext cx="1728470" cy="403860"/>
          </a:xfrm>
          <a:prstGeom prst="rect">
            <a:avLst/>
          </a:prstGeom>
        </p:spPr>
      </p:pic>
      <p:pic>
        <p:nvPicPr>
          <p:cNvPr id="2" name="图片 1"/>
          <p:cNvPicPr>
            <a:picLocks noChangeAspect="1"/>
          </p:cNvPicPr>
          <p:nvPr/>
        </p:nvPicPr>
        <p:blipFill>
          <a:blip r:embed="rId4"/>
          <a:stretch>
            <a:fillRect/>
          </a:stretch>
        </p:blipFill>
        <p:spPr>
          <a:xfrm>
            <a:off x="982638" y="3203725"/>
            <a:ext cx="1011932" cy="86546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964914"/>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常见的羧酸</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）羧酸中碳原子数最少的是甲酸。甲酸又称蚁酸，它是无色、有刺激性气味的液体，沸点为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b="1">
                <a:solidFill>
                  <a:srgbClr val="000000"/>
                </a:solidFill>
                <a:latin typeface="+mj-ea"/>
                <a:ea typeface="+mj-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，熔点为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b="1">
                <a:solidFill>
                  <a:srgbClr val="000000"/>
                </a:solidFill>
                <a:latin typeface="+mj-ea"/>
                <a:ea typeface="+mj-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，可与水、乙醇等混溶。在饱和一元羧酸中，甲酸的酸性最强，并具有极强的腐蚀性。甲酸的结构比较特殊，分子中的羧基和氢原子直接相连。因此它</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既有羧基结构，又具有醛基结构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）利用羧酸和醇的缩聚反应，可以得到高分子化合物。例如，对苯二甲酸与乙二醇发生缩聚反应，可生成高分子化合物聚对苯二甲酸乙二酯和水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rcRect b="22210"/>
          <a:stretch>
            <a:fillRect/>
          </a:stretch>
        </p:blipFill>
        <p:spPr>
          <a:xfrm>
            <a:off x="1774825" y="1988820"/>
            <a:ext cx="7759700" cy="2088495"/>
          </a:xfrm>
          <a:prstGeom prst="rect">
            <a:avLst/>
          </a:prstGeom>
        </p:spPr>
      </p:pic>
      <p:pic>
        <p:nvPicPr>
          <p:cNvPr id="5" name="图片 4"/>
          <p:cNvPicPr>
            <a:picLocks noChangeAspect="1"/>
          </p:cNvPicPr>
          <p:nvPr/>
        </p:nvPicPr>
        <p:blipFill>
          <a:blip r:embed="rId1"/>
          <a:srcRect l="1858" t="77767" r="72160"/>
          <a:stretch>
            <a:fillRect/>
          </a:stretch>
        </p:blipFill>
        <p:spPr>
          <a:xfrm>
            <a:off x="9119235" y="3357245"/>
            <a:ext cx="2016125" cy="5969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620004" y="657506"/>
            <a:ext cx="6902550" cy="774178"/>
          </a:xfrm>
          <a:prstGeom prst="rect">
            <a:avLst/>
          </a:prstGeom>
        </p:spPr>
      </p:pic>
      <p:pic>
        <p:nvPicPr>
          <p:cNvPr id="7" name="图片 6" descr="YTImage要点1.eps&amp;17&amp;1-1$"/>
          <p:cNvPicPr/>
          <p:nvPr/>
        </p:nvPicPr>
        <p:blipFill>
          <a:blip r:embed="rId2" cstate="print">
            <a:extLst>
              <a:ext uri="{28A0092B-C50C-407E-A947-70E740481C1C}">
                <a14:useLocalDpi xmlns:a14="http://schemas.microsoft.com/office/drawing/2010/main" val="0"/>
              </a:ext>
            </a:extLst>
          </a:blip>
          <a:stretch>
            <a:fillRect/>
          </a:stretch>
        </p:blipFill>
        <p:spPr>
          <a:xfrm>
            <a:off x="360854" y="1484784"/>
            <a:ext cx="1120140" cy="393065"/>
          </a:xfrm>
          <a:prstGeom prst="rect">
            <a:avLst/>
          </a:prstGeom>
        </p:spPr>
      </p:pic>
      <p:sp>
        <p:nvSpPr>
          <p:cNvPr id="4" name="内容占位符 3"/>
          <p:cNvSpPr>
            <a:spLocks noGrp="1"/>
          </p:cNvSpPr>
          <p:nvPr>
            <p:ph idx="1"/>
          </p:nvPr>
        </p:nvSpPr>
        <p:spPr>
          <a:xfrm>
            <a:off x="360854" y="1340768"/>
            <a:ext cx="11485848" cy="123283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类的特征反应和官能团检验</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醛基的检验方法</a:t>
            </a:r>
            <a:endParaRPr lang="zh-CN" altLang="en-US"/>
          </a:p>
        </p:txBody>
      </p:sp>
      <p:pic>
        <p:nvPicPr>
          <p:cNvPr id="2" name="图片 1"/>
          <p:cNvPicPr>
            <a:picLocks noChangeAspect="1"/>
          </p:cNvPicPr>
          <p:nvPr/>
        </p:nvPicPr>
        <p:blipFill>
          <a:blip r:embed="rId3"/>
          <a:stretch>
            <a:fillRect/>
          </a:stretch>
        </p:blipFill>
        <p:spPr>
          <a:xfrm>
            <a:off x="2278782" y="2924944"/>
            <a:ext cx="6226120" cy="1688257"/>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3283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）注意事项</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银镜反应的注意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事项</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3718942" y="1362539"/>
            <a:ext cx="5965730" cy="4840244"/>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100016"/>
          </a:xfrm>
        </p:spPr>
        <p:txBody>
          <a:bodyPr/>
          <a:lstStyle/>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与新制</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悬浊液反应的注意事项</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所用的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悬浊液必须是新制的，而且制备时，</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溶液必须明显过量。</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加热时必须将混合液</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加热至沸腾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，才能看到明显的红色沉淀。</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加热煮沸时间不能过长，防止</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受热分解成黑色的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CuO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YTImage24典例1.eps&amp;19&amp;1-1$"/>
          <p:cNvPicPr/>
          <p:nvPr/>
        </p:nvPicPr>
        <p:blipFill>
          <a:blip r:embed="rId1" cstate="print">
            <a:extLst>
              <a:ext uri="{28A0092B-C50C-407E-A947-70E740481C1C}">
                <a14:useLocalDpi xmlns:a14="http://schemas.microsoft.com/office/drawing/2010/main" val="0"/>
              </a:ext>
            </a:extLst>
          </a:blip>
          <a:stretch>
            <a:fillRect/>
          </a:stretch>
        </p:blipFill>
        <p:spPr>
          <a:xfrm>
            <a:off x="393913" y="836712"/>
            <a:ext cx="1286510" cy="414655"/>
          </a:xfrm>
          <a:prstGeom prst="rect">
            <a:avLst/>
          </a:prstGeom>
        </p:spPr>
      </p:pic>
      <p:sp>
        <p:nvSpPr>
          <p:cNvPr id="5" name="内容占位符 4"/>
          <p:cNvSpPr>
            <a:spLocks noGrp="1"/>
          </p:cNvSpPr>
          <p:nvPr>
            <p:ph idx="1"/>
          </p:nvPr>
        </p:nvSpPr>
        <p:spPr>
          <a:xfrm>
            <a:off x="360854" y="740277"/>
            <a:ext cx="11485848" cy="5242461"/>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2025∙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江苏南京高二期中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）有机物</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是合成二氢荆芥内酯的重要原料，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简式为</a:t>
            </a:r>
            <a:r>
              <a:rPr lang="en-US" altLang="zh-CN" b="1">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下列检验</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中官能团的试剂和顺序正确的是（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先加酸性高锰酸钾溶液，后加银氨溶液，微热</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先加溴水，后加酸性高锰酸钾溶液</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先加银氨溶液，微热，再加入溴水</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先加新制氢氧化铜悬浊液，加热，酸化后再加</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溴水</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206774" y="1628800"/>
            <a:ext cx="1481349" cy="1359692"/>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先加酸性高锰酸钾溶液，醛基和碳碳双键均被氧化，</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错误；若先加溴水，醛基会被氧化，碳碳双键也会发生加成反应，</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错误；若先加银氨溶液，可检验醛基，但考虑到银氨溶液显碱性，若不经酸化直接加溴水，则无法确定</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中是否含有碳碳双键，</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错误；先加新制氢氧化铜悬浊液并加热，可检验醛基，酸化除去过量的碱，再加溴水，可检验碳碳双键，</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24解析.eps&amp;9&amp;1-1$"/>
          <p:cNvPicPr/>
          <p:nvPr/>
        </p:nvPicPr>
        <p:blipFill>
          <a:blip r:embed="rId1">
            <a:extLst>
              <a:ext uri="{28A0092B-C50C-407E-A947-70E740481C1C}">
                <a14:useLocalDpi xmlns:a14="http://schemas.microsoft.com/office/drawing/2010/main" val="0"/>
              </a:ext>
            </a:extLst>
          </a:blip>
          <a:stretch>
            <a:fillRect/>
          </a:stretch>
        </p:blipFill>
        <p:spPr>
          <a:xfrm>
            <a:off x="478582" y="908720"/>
            <a:ext cx="898733" cy="360039"/>
          </a:xfrm>
          <a:prstGeom prst="rect">
            <a:avLst/>
          </a:prstGeom>
        </p:spPr>
      </p:pic>
      <p:pic>
        <p:nvPicPr>
          <p:cNvPr id="5" name="图片 4" descr="YTImage24答案.eps&amp;234&amp;1-1$"/>
          <p:cNvPicPr/>
          <p:nvPr/>
        </p:nvPicPr>
        <p:blipFill>
          <a:blip r:embed="rId2" cstate="print">
            <a:extLst>
              <a:ext uri="{28A0092B-C50C-407E-A947-70E740481C1C}">
                <a14:useLocalDpi xmlns:a14="http://schemas.microsoft.com/office/drawing/2010/main" val="0"/>
              </a:ext>
            </a:extLst>
          </a:blip>
          <a:stretch>
            <a:fillRect/>
          </a:stretch>
        </p:blipFill>
        <p:spPr>
          <a:xfrm>
            <a:off x="406574" y="3641631"/>
            <a:ext cx="923925" cy="329565"/>
          </a:xfrm>
          <a:prstGeom prst="rect">
            <a:avLst/>
          </a:prstGeom>
        </p:spPr>
      </p:pic>
      <p:sp>
        <p:nvSpPr>
          <p:cNvPr id="2" name="矩形 1"/>
          <p:cNvSpPr/>
          <p:nvPr/>
        </p:nvSpPr>
        <p:spPr>
          <a:xfrm>
            <a:off x="1126654" y="3429000"/>
            <a:ext cx="716863" cy="646331"/>
          </a:xfrm>
          <a:prstGeom prst="rect">
            <a:avLst/>
          </a:prstGeom>
        </p:spPr>
        <p:txBody>
          <a:bodyPr wrap="none">
            <a:spAutoFit/>
          </a:bodyPr>
          <a:lstStyle/>
          <a:p>
            <a:pPr algn="just">
              <a:lnSpc>
                <a:spcPct val="150000"/>
              </a:lnSpc>
              <a:spcAft>
                <a:spcPts val="800"/>
              </a:spcAft>
              <a:tabLst>
                <a:tab pos="5671185" algn="l"/>
              </a:tabLst>
            </a:pP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ea typeface="Times New Roman" panose="02020603050405020304" pitchFamily="18" charset="0"/>
                <a:cs typeface="Times New Roman" panose="02020603050405020304" pitchFamily="18" charset="0"/>
              </a:rPr>
              <a:t>D</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82676"/>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本类试题的一般思维</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流程</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mtClean="0"/>
          </a:p>
          <a:p>
            <a:endParaRPr lang="zh-CN" altLang="en-US"/>
          </a:p>
        </p:txBody>
      </p:sp>
      <p:pic>
        <p:nvPicPr>
          <p:cNvPr id="5" name="图片 4" descr="YTImage顿有所悟.eps&amp;22&amp;1-1$"/>
          <p:cNvPicPr/>
          <p:nvPr/>
        </p:nvPicPr>
        <p:blipFill>
          <a:blip r:embed="rId1">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387778" y="846082"/>
            <a:ext cx="2035810" cy="446405"/>
          </a:xfrm>
          <a:prstGeom prst="rect">
            <a:avLst/>
          </a:prstGeom>
        </p:spPr>
      </p:pic>
      <p:pic>
        <p:nvPicPr>
          <p:cNvPr id="3" name="图片 2"/>
          <p:cNvPicPr>
            <a:picLocks noChangeAspect="1"/>
          </p:cNvPicPr>
          <p:nvPr/>
        </p:nvPicPr>
        <p:blipFill>
          <a:blip r:embed="rId2"/>
          <a:stretch>
            <a:fillRect/>
          </a:stretch>
        </p:blipFill>
        <p:spPr>
          <a:xfrm>
            <a:off x="550590" y="1556792"/>
            <a:ext cx="7989005" cy="949832"/>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要点2.eps&amp;23&amp;1-1$"/>
          <p:cNvPicPr/>
          <p:nvPr/>
        </p:nvPicPr>
        <p:blipFill>
          <a:blip r:embed="rId1" cstate="print">
            <a:extLst>
              <a:ext uri="{28A0092B-C50C-407E-A947-70E740481C1C}">
                <a14:useLocalDpi xmlns:a14="http://schemas.microsoft.com/office/drawing/2010/main" val="0"/>
              </a:ext>
            </a:extLst>
          </a:blip>
          <a:stretch>
            <a:fillRect/>
          </a:stretch>
        </p:blipFill>
        <p:spPr>
          <a:xfrm>
            <a:off x="406574" y="908720"/>
            <a:ext cx="1089660" cy="38227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74377"/>
                <a:ext cx="11485848" cy="3590727"/>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的转化和定量计算</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醛的氧化和还原规律</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氧化</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groupChr>
                          <m:groupChrPr>
                            <m:chr m:val="→"/>
                            <m:pos m:val="top"/>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groupChr>
                              <m:groupChrPr>
                                <m:chr m:val="←"/>
                                <m:pos m:val="top"/>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还原</m:t>
                                </m:r>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e>
                            </m:groupChr>
                          </m:e>
                        </m:groupChr>
                      </m:e>
                    </m:eqAr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RCHO</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氧化</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RCOOH</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74377"/>
                <a:ext cx="11485848" cy="3590727"/>
              </a:xfrm>
              <a:blipFill rotWithShape="1">
                <a:blip r:embed="rId2"/>
                <a:stretch>
                  <a:fillRect l="-2" t="-9" r="1" b="3"/>
                </a:stretch>
              </a:blipFill>
            </p:spPr>
            <p:txBody>
              <a:bodyPr/>
              <a:lstStyle/>
              <a:p>
                <a:r>
                  <a:rPr lang="zh-CN" altLang="en-US">
                    <a:noFill/>
                  </a:rPr>
                  <a:t> </a:t>
                </a:r>
              </a:p>
            </p:txBody>
          </p:sp>
        </mc:Fallback>
      </mc:AlternateContent>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3283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醛基的定量计算</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）醛基发生银镜反应或与新制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悬浊液反应时，物质的量的关系如下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782838" y="2132856"/>
            <a:ext cx="6454532" cy="208823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123283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乙醛的物理性质与结构</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）物理性质</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34566" y="1844824"/>
          <a:ext cx="11440126" cy="1747520"/>
        </p:xfrm>
        <a:graphic>
          <a:graphicData uri="http://schemas.openxmlformats.org/drawingml/2006/table">
            <a:tbl>
              <a:tblPr firstRow="1" firstCol="1" bandRow="1"/>
              <a:tblGrid>
                <a:gridCol w="1471200"/>
                <a:gridCol w="1471200"/>
                <a:gridCol w="2452763"/>
                <a:gridCol w="1960838"/>
                <a:gridCol w="2077047"/>
                <a:gridCol w="2007078"/>
              </a:tblGrid>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颜色</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状态</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气味</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密度</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沸点</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溶解性</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无色</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液态</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刺激性</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气味</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比水的小</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a:t>
                      </a:r>
                      <a:r>
                        <a:rPr lang="en-US" sz="2400" b="1">
                          <a:solidFill>
                            <a:srgbClr val="000000"/>
                          </a:solidFill>
                          <a:effectLst/>
                          <a:latin typeface="+mn-lt"/>
                          <a:ea typeface="+mj-ea"/>
                          <a:cs typeface="Times New Roman" panose="02020603050405020304" pitchFamily="18" charset="0"/>
                        </a:rPr>
                        <a:t>.8 </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易挥发</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与水、乙醇</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等混溶</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4" name="矩形 3"/>
          <p:cNvSpPr/>
          <p:nvPr/>
        </p:nvSpPr>
        <p:spPr>
          <a:xfrm>
            <a:off x="342670" y="3573016"/>
            <a:ext cx="1576072"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）结构</a:t>
            </a:r>
            <a:endParaRPr lang="zh-CN" altLang="zh-CN" sz="1400">
              <a:cs typeface="Times New Roman" panose="02020603050405020304" pitchFamily="18" charset="0"/>
            </a:endParaRPr>
          </a:p>
        </p:txBody>
      </p:sp>
      <p:graphicFrame>
        <p:nvGraphicFramePr>
          <p:cNvPr id="5" name="表格 4"/>
          <p:cNvGraphicFramePr>
            <a:graphicFrameLocks noGrp="1"/>
          </p:cNvGraphicFramePr>
          <p:nvPr/>
        </p:nvGraphicFramePr>
        <p:xfrm>
          <a:off x="334566" y="4153537"/>
          <a:ext cx="11440127" cy="2212340"/>
        </p:xfrm>
        <a:graphic>
          <a:graphicData uri="http://schemas.openxmlformats.org/drawingml/2006/table">
            <a:tbl>
              <a:tblPr firstRow="1" firstCol="1" bandRow="1"/>
              <a:tblGrid>
                <a:gridCol w="1960838"/>
                <a:gridCol w="3676857"/>
                <a:gridCol w="3676857"/>
                <a:gridCol w="2125575"/>
              </a:tblGrid>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分子式</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结构式</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结构简式</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空间填充模型</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800"/>
                        </a:spcAft>
                        <a:tabLst>
                          <a:tab pos="5671185" algn="l"/>
                        </a:tabLst>
                      </a:pP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800"/>
                        </a:spcAft>
                        <a:tabLst>
                          <a:tab pos="5671185" algn="l"/>
                        </a:tabLst>
                      </a:pP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6" name="图片 5"/>
          <p:cNvPicPr>
            <a:picLocks noChangeAspect="1"/>
          </p:cNvPicPr>
          <p:nvPr/>
        </p:nvPicPr>
        <p:blipFill>
          <a:blip r:embed="rId1"/>
          <a:stretch>
            <a:fillRect/>
          </a:stretch>
        </p:blipFill>
        <p:spPr>
          <a:xfrm>
            <a:off x="3070870" y="4780570"/>
            <a:ext cx="1785473" cy="1450192"/>
          </a:xfrm>
          <a:prstGeom prst="rect">
            <a:avLst/>
          </a:prstGeom>
        </p:spPr>
      </p:pic>
      <p:pic>
        <p:nvPicPr>
          <p:cNvPr id="7" name="图片 6"/>
          <p:cNvPicPr>
            <a:picLocks noChangeAspect="1"/>
          </p:cNvPicPr>
          <p:nvPr/>
        </p:nvPicPr>
        <p:blipFill>
          <a:blip r:embed="rId2"/>
          <a:stretch>
            <a:fillRect/>
          </a:stretch>
        </p:blipFill>
        <p:spPr>
          <a:xfrm>
            <a:off x="6743278" y="4715984"/>
            <a:ext cx="2075105" cy="1568550"/>
          </a:xfrm>
          <a:prstGeom prst="rect">
            <a:avLst/>
          </a:prstGeom>
        </p:spPr>
      </p:pic>
      <p:pic>
        <p:nvPicPr>
          <p:cNvPr id="8" name="图片 7"/>
          <p:cNvPicPr>
            <a:picLocks noChangeAspect="1"/>
          </p:cNvPicPr>
          <p:nvPr/>
        </p:nvPicPr>
        <p:blipFill>
          <a:blip r:embed="rId3"/>
          <a:stretch>
            <a:fillRect/>
          </a:stretch>
        </p:blipFill>
        <p:spPr>
          <a:xfrm>
            <a:off x="9810111" y="4789830"/>
            <a:ext cx="1790413" cy="1440932"/>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69606"/>
            <a:ext cx="11485848" cy="3826689"/>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）甲醛发生氧化反应时可理解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甲醛分子中相当于有两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当与足量的银氨溶液或新制</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悬浊液作用时，存在如下物质的量的关系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800"/>
              </a:spcAft>
              <a:tabLst>
                <a:tab pos="5671185" algn="l"/>
              </a:tabLst>
            </a:pP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1 mol HCHO</a:t>
            </a:r>
            <a:r>
              <a:rPr lang="en-US" altLang="zh-CN" b="1">
                <a:solidFill>
                  <a:srgbClr val="000000"/>
                </a:solidFill>
                <a:highlight>
                  <a:srgbClr val="FFFF00"/>
                </a:highlight>
                <a:latin typeface="宋体" panose="02010600030101010101" pitchFamily="2" charset="-122"/>
                <a:ea typeface="宋体" panose="02010600030101010101" pitchFamily="2" charset="-122"/>
                <a:cs typeface="宋体" panose="02010600030101010101" pitchFamily="2" charset="-122"/>
              </a:rPr>
              <a:t>～</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4 mol Ag</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800"/>
              </a:spcAft>
              <a:tabLst>
                <a:tab pos="5671185" algn="l"/>
              </a:tabLst>
            </a:pP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1 mol HCHO</a:t>
            </a:r>
            <a:r>
              <a:rPr lang="en-US" altLang="zh-CN" b="1">
                <a:solidFill>
                  <a:srgbClr val="000000"/>
                </a:solidFill>
                <a:highlight>
                  <a:srgbClr val="FFFF00"/>
                </a:highlight>
                <a:latin typeface="宋体" panose="02010600030101010101" pitchFamily="2" charset="-122"/>
                <a:ea typeface="宋体" panose="02010600030101010101" pitchFamily="2" charset="-122"/>
                <a:cs typeface="宋体" panose="02010600030101010101" pitchFamily="2" charset="-122"/>
              </a:rPr>
              <a:t>～</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4 mol Cu</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OH</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highlight>
                  <a:srgbClr val="FFFF00"/>
                </a:highlight>
                <a:latin typeface="宋体" panose="02010600030101010101" pitchFamily="2" charset="-122"/>
                <a:ea typeface="宋体" panose="02010600030101010101" pitchFamily="2" charset="-122"/>
                <a:cs typeface="宋体" panose="02010600030101010101" pitchFamily="2" charset="-122"/>
              </a:rPr>
              <a:t>～</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2 mol </a:t>
            </a:r>
            <a:r>
              <a:rPr lang="en-US" altLang="zh-CN" b="1" smtClean="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Cu</a:t>
            </a:r>
            <a:r>
              <a:rPr lang="en-US" altLang="zh-CN" b="1" baseline="-25000" smtClean="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smtClean="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O</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5159102" y="1052736"/>
            <a:ext cx="2288099" cy="1072247"/>
          </a:xfrm>
          <a:prstGeom prst="rect">
            <a:avLst/>
          </a:prstGeom>
        </p:spPr>
      </p:pic>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7319342" y="978593"/>
            <a:ext cx="3481898" cy="1139531"/>
          </a:xfrm>
          <a:prstGeom prst="rect">
            <a:avLst/>
          </a:prstGeom>
        </p:spPr>
      </p:pic>
      <p:pic>
        <p:nvPicPr>
          <p:cNvPr id="6" name="图片 5"/>
          <p:cNvPicPr>
            <a:picLocks noChangeAspect="1"/>
          </p:cNvPicPr>
          <p:nvPr/>
        </p:nvPicPr>
        <p:blipFill>
          <a:blip r:embed="rId3"/>
          <a:stretch>
            <a:fillRect/>
          </a:stretch>
        </p:blipFill>
        <p:spPr>
          <a:xfrm>
            <a:off x="4222998" y="2192267"/>
            <a:ext cx="1195700" cy="1062396"/>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YTImage24典例2.eps&amp;24&amp;1-1$"/>
          <p:cNvPicPr/>
          <p:nvPr/>
        </p:nvPicPr>
        <p:blipFill>
          <a:blip r:embed="rId1" cstate="print">
            <a:extLst>
              <a:ext uri="{28A0092B-C50C-407E-A947-70E740481C1C}">
                <a14:useLocalDpi xmlns:a14="http://schemas.microsoft.com/office/drawing/2010/main" val="0"/>
              </a:ext>
            </a:extLst>
          </a:blip>
          <a:stretch>
            <a:fillRect/>
          </a:stretch>
        </p:blipFill>
        <p:spPr>
          <a:xfrm>
            <a:off x="360854" y="918240"/>
            <a:ext cx="1089660" cy="350520"/>
          </a:xfrm>
          <a:prstGeom prst="rect">
            <a:avLst/>
          </a:prstGeom>
        </p:spPr>
      </p:pic>
      <p:sp>
        <p:nvSpPr>
          <p:cNvPr id="3" name="内容占位符 2"/>
          <p:cNvSpPr>
            <a:spLocks noGrp="1"/>
          </p:cNvSpPr>
          <p:nvPr>
            <p:ph idx="1"/>
          </p:nvPr>
        </p:nvSpPr>
        <p:spPr>
          <a:xfrm>
            <a:off x="360854" y="764704"/>
            <a:ext cx="11485848" cy="1302921"/>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现有</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相对分子质量为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58</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的几种有机物，试写出符合条件的有机物的结构简式。</a:t>
            </a:r>
            <a:endParaRPr lang="zh-CN" altLang="zh-CN" sz="1400" spc="-1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）若该有机物为烃，则其可能的结构简式为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descr="YTImage24解析.eps&amp;238&amp;1-1$"/>
          <p:cNvPicPr/>
          <p:nvPr/>
        </p:nvPicPr>
        <p:blipFill>
          <a:blip r:embed="rId2" cstate="print">
            <a:extLst>
              <a:ext uri="{28A0092B-C50C-407E-A947-70E740481C1C}">
                <a14:useLocalDpi xmlns:a14="http://schemas.microsoft.com/office/drawing/2010/main" val="0"/>
              </a:ext>
            </a:extLst>
          </a:blip>
          <a:stretch>
            <a:fillRect/>
          </a:stretch>
        </p:blipFill>
        <p:spPr>
          <a:xfrm>
            <a:off x="478582" y="2153171"/>
            <a:ext cx="953770" cy="339725"/>
          </a:xfrm>
          <a:prstGeom prst="rect">
            <a:avLst/>
          </a:prstGeom>
        </p:spPr>
      </p:pic>
      <p:sp>
        <p:nvSpPr>
          <p:cNvPr id="2" name="矩形 1"/>
          <p:cNvSpPr/>
          <p:nvPr/>
        </p:nvSpPr>
        <p:spPr>
          <a:xfrm>
            <a:off x="360854" y="1988840"/>
            <a:ext cx="11485848" cy="1200329"/>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若</a:t>
            </a:r>
            <a:r>
              <a:rPr lang="zh-CN" altLang="zh-CN" sz="2400">
                <a:solidFill>
                  <a:srgbClr val="000000"/>
                </a:solidFill>
                <a:ea typeface="楷体" panose="02010609060101010101" pitchFamily="49" charset="-122"/>
                <a:cs typeface="Times New Roman" panose="02020603050405020304" pitchFamily="18" charset="0"/>
              </a:rPr>
              <a:t>该有机物为烃，且相对分子质量为</a:t>
            </a:r>
            <a:r>
              <a:rPr lang="en-US" altLang="zh-CN" sz="2400">
                <a:solidFill>
                  <a:srgbClr val="000000"/>
                </a:solidFill>
                <a:ea typeface="Times New Roman" panose="02020603050405020304" pitchFamily="18" charset="0"/>
                <a:cs typeface="Times New Roman" panose="02020603050405020304" pitchFamily="18" charset="0"/>
              </a:rPr>
              <a:t>58</a:t>
            </a:r>
            <a:r>
              <a:rPr lang="zh-CN" altLang="zh-CN" sz="2400">
                <a:solidFill>
                  <a:srgbClr val="000000"/>
                </a:solidFill>
                <a:ea typeface="楷体" panose="02010609060101010101" pitchFamily="49" charset="-122"/>
                <a:cs typeface="Times New Roman" panose="02020603050405020304" pitchFamily="18" charset="0"/>
              </a:rPr>
              <a:t>，烃只由碳、氢两种元素组成，则其分子式为</a:t>
            </a:r>
            <a:r>
              <a:rPr lang="en-US" altLang="zh-CN" sz="2400">
                <a:solidFill>
                  <a:srgbClr val="000000"/>
                </a:solidFill>
                <a:ea typeface="Times New Roman" panose="02020603050405020304" pitchFamily="18" charset="0"/>
                <a:cs typeface="Times New Roman" panose="02020603050405020304" pitchFamily="18" charset="0"/>
              </a:rPr>
              <a:t>C</a:t>
            </a:r>
            <a:r>
              <a:rPr lang="en-US" altLang="zh-CN" sz="2400" baseline="-25000">
                <a:solidFill>
                  <a:srgbClr val="000000"/>
                </a:solidFill>
                <a:ea typeface="Times New Roman" panose="02020603050405020304" pitchFamily="18" charset="0"/>
                <a:cs typeface="Times New Roman" panose="02020603050405020304" pitchFamily="18" charset="0"/>
              </a:rPr>
              <a:t>4</a:t>
            </a:r>
            <a:r>
              <a:rPr lang="en-US" altLang="zh-CN" sz="2400">
                <a:solidFill>
                  <a:srgbClr val="000000"/>
                </a:solidFill>
                <a:ea typeface="Times New Roman" panose="02020603050405020304" pitchFamily="18" charset="0"/>
                <a:cs typeface="Times New Roman" panose="02020603050405020304" pitchFamily="18" charset="0"/>
              </a:rPr>
              <a:t>H</a:t>
            </a:r>
            <a:r>
              <a:rPr lang="en-US" altLang="zh-CN" sz="2400" baseline="-25000">
                <a:solidFill>
                  <a:srgbClr val="000000"/>
                </a:solidFill>
                <a:ea typeface="Times New Roman" panose="02020603050405020304" pitchFamily="18" charset="0"/>
                <a:cs typeface="Times New Roman" panose="02020603050405020304" pitchFamily="18" charset="0"/>
              </a:rPr>
              <a:t>10</a:t>
            </a:r>
            <a:r>
              <a:rPr lang="zh-CN" altLang="zh-CN" sz="2400">
                <a:solidFill>
                  <a:srgbClr val="000000"/>
                </a:solidFill>
                <a:ea typeface="楷体" panose="02010609060101010101" pitchFamily="49" charset="-122"/>
                <a:cs typeface="Times New Roman" panose="02020603050405020304" pitchFamily="18" charset="0"/>
              </a:rPr>
              <a:t>，结构简式有</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CH</a:t>
            </a:r>
            <a:r>
              <a:rPr lang="zh-CN" altLang="zh-CN" sz="2400">
                <a:solidFill>
                  <a:srgbClr val="000000"/>
                </a:solidFill>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baseline="-25000">
                <a:solidFill>
                  <a:srgbClr val="000000"/>
                </a:solidFill>
                <a:ea typeface="Times New Roman" panose="02020603050405020304" pitchFamily="18" charset="0"/>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两种。</a:t>
            </a:r>
            <a:endParaRPr lang="zh-CN" altLang="zh-CN" sz="1400">
              <a:cs typeface="Times New Roman" panose="02020603050405020304" pitchFamily="18" charset="0"/>
            </a:endParaRPr>
          </a:p>
        </p:txBody>
      </p:sp>
      <p:pic>
        <p:nvPicPr>
          <p:cNvPr id="7" name="图片 6" descr="YTImage24答案.eps&amp;239&amp;1-1$"/>
          <p:cNvPicPr/>
          <p:nvPr/>
        </p:nvPicPr>
        <p:blipFill>
          <a:blip r:embed="rId3" cstate="print">
            <a:extLst>
              <a:ext uri="{28A0092B-C50C-407E-A947-70E740481C1C}">
                <a14:useLocalDpi xmlns:a14="http://schemas.microsoft.com/office/drawing/2010/main" val="0"/>
              </a:ext>
            </a:extLst>
          </a:blip>
          <a:stretch>
            <a:fillRect/>
          </a:stretch>
        </p:blipFill>
        <p:spPr>
          <a:xfrm>
            <a:off x="516321" y="3189169"/>
            <a:ext cx="953770" cy="339725"/>
          </a:xfrm>
          <a:prstGeom prst="rect">
            <a:avLst/>
          </a:prstGeom>
        </p:spPr>
      </p:pic>
      <p:sp>
        <p:nvSpPr>
          <p:cNvPr id="8" name="矩形 7"/>
          <p:cNvSpPr/>
          <p:nvPr/>
        </p:nvSpPr>
        <p:spPr>
          <a:xfrm>
            <a:off x="1625558" y="3035866"/>
            <a:ext cx="4498347"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latin typeface="楷体" panose="02010609060101010101" pitchFamily="49" charset="-122"/>
                <a:cs typeface="Times New Roman" panose="02020603050405020304" pitchFamily="18" charset="0"/>
              </a:rPr>
              <a:t>　</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baseline="-25000">
                <a:solidFill>
                  <a:srgbClr val="000000"/>
                </a:solidFill>
                <a:ea typeface="Times New Roman" panose="02020603050405020304" pitchFamily="18" charset="0"/>
                <a:cs typeface="Times New Roman" panose="02020603050405020304" pitchFamily="18" charset="0"/>
              </a:rPr>
              <a:t>3</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）若该有机物是一种饱和一元醛，则其结构简式为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238&amp;1-1$"/>
          <p:cNvPicPr/>
          <p:nvPr/>
        </p:nvPicPr>
        <p:blipFill>
          <a:blip r:embed="rId1" cstate="print">
            <a:extLst>
              <a:ext uri="{28A0092B-C50C-407E-A947-70E740481C1C}">
                <a14:useLocalDpi xmlns:a14="http://schemas.microsoft.com/office/drawing/2010/main" val="0"/>
              </a:ext>
            </a:extLst>
          </a:blip>
          <a:stretch>
            <a:fillRect/>
          </a:stretch>
        </p:blipFill>
        <p:spPr>
          <a:xfrm>
            <a:off x="478582" y="1484784"/>
            <a:ext cx="953770" cy="339725"/>
          </a:xfrm>
          <a:prstGeom prst="rect">
            <a:avLst/>
          </a:prstGeom>
        </p:spPr>
      </p:pic>
      <p:sp>
        <p:nvSpPr>
          <p:cNvPr id="4" name="矩形 3"/>
          <p:cNvSpPr/>
          <p:nvPr/>
        </p:nvSpPr>
        <p:spPr>
          <a:xfrm>
            <a:off x="360854" y="1340768"/>
            <a:ext cx="11485848" cy="1754326"/>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若</a:t>
            </a:r>
            <a:r>
              <a:rPr lang="zh-CN" altLang="zh-CN" sz="2400">
                <a:solidFill>
                  <a:srgbClr val="000000"/>
                </a:solidFill>
                <a:ea typeface="楷体" panose="02010609060101010101" pitchFamily="49" charset="-122"/>
                <a:cs typeface="Times New Roman" panose="02020603050405020304" pitchFamily="18" charset="0"/>
              </a:rPr>
              <a:t>该有机物是一种饱和一元醛，且相对分子质量是</a:t>
            </a:r>
            <a:r>
              <a:rPr lang="en-US" altLang="zh-CN" sz="2400">
                <a:solidFill>
                  <a:srgbClr val="000000"/>
                </a:solidFill>
                <a:ea typeface="Times New Roman" panose="02020603050405020304" pitchFamily="18" charset="0"/>
                <a:cs typeface="Times New Roman" panose="02020603050405020304" pitchFamily="18" charset="0"/>
              </a:rPr>
              <a:t>58</a:t>
            </a:r>
            <a:r>
              <a:rPr lang="zh-CN" altLang="zh-CN" sz="2400">
                <a:solidFill>
                  <a:srgbClr val="000000"/>
                </a:solidFill>
                <a:ea typeface="楷体" panose="02010609060101010101" pitchFamily="49" charset="-122"/>
                <a:cs typeface="Times New Roman" panose="02020603050405020304" pitchFamily="18" charset="0"/>
              </a:rPr>
              <a:t>，设该饱和一元醛的分子式为</a:t>
            </a:r>
            <a:r>
              <a:rPr lang="en-US" altLang="zh-CN" sz="2400">
                <a:solidFill>
                  <a:srgbClr val="000000"/>
                </a:solidFill>
                <a:ea typeface="Times New Roman" panose="02020603050405020304" pitchFamily="18" charset="0"/>
                <a:cs typeface="Times New Roman" panose="02020603050405020304" pitchFamily="18" charset="0"/>
              </a:rPr>
              <a:t>C</a:t>
            </a:r>
            <a:r>
              <a:rPr lang="en-US" altLang="zh-CN" sz="2400" i="1" baseline="-25000">
                <a:solidFill>
                  <a:srgbClr val="000000"/>
                </a:solidFill>
                <a:ea typeface="Times New Roman" panose="02020603050405020304" pitchFamily="18" charset="0"/>
                <a:cs typeface="Times New Roman" panose="02020603050405020304" pitchFamily="18" charset="0"/>
              </a:rPr>
              <a:t>n</a:t>
            </a:r>
            <a:r>
              <a:rPr lang="en-US" altLang="zh-CN" sz="2400">
                <a:solidFill>
                  <a:srgbClr val="000000"/>
                </a:solidFill>
                <a:ea typeface="Times New Roman" panose="02020603050405020304" pitchFamily="18" charset="0"/>
                <a:cs typeface="Times New Roman" panose="02020603050405020304" pitchFamily="18" charset="0"/>
              </a:rPr>
              <a:t>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i="1" baseline="-25000">
                <a:solidFill>
                  <a:srgbClr val="000000"/>
                </a:solidFill>
                <a:ea typeface="Times New Roman" panose="02020603050405020304" pitchFamily="18" charset="0"/>
                <a:cs typeface="Times New Roman" panose="02020603050405020304" pitchFamily="18" charset="0"/>
              </a:rPr>
              <a:t>n</a:t>
            </a:r>
            <a:r>
              <a:rPr lang="en-US" altLang="zh-CN" sz="2400">
                <a:solidFill>
                  <a:srgbClr val="000000"/>
                </a:solidFill>
                <a:ea typeface="Times New Roman" panose="02020603050405020304" pitchFamily="18" charset="0"/>
                <a:cs typeface="Times New Roman" panose="02020603050405020304" pitchFamily="18" charset="0"/>
              </a:rPr>
              <a:t>O</a:t>
            </a:r>
            <a:r>
              <a:rPr lang="zh-CN" altLang="zh-CN" sz="2400">
                <a:solidFill>
                  <a:srgbClr val="000000"/>
                </a:solidFill>
                <a:ea typeface="楷体" panose="02010609060101010101" pitchFamily="49" charset="-122"/>
                <a:cs typeface="Times New Roman" panose="02020603050405020304" pitchFamily="18" charset="0"/>
              </a:rPr>
              <a:t>，则有</a:t>
            </a:r>
            <a:r>
              <a:rPr lang="en-US" altLang="zh-CN" sz="2400">
                <a:solidFill>
                  <a:srgbClr val="000000"/>
                </a:solidFill>
                <a:ea typeface="Times New Roman" panose="02020603050405020304" pitchFamily="18" charset="0"/>
                <a:cs typeface="Times New Roman" panose="02020603050405020304" pitchFamily="18" charset="0"/>
              </a:rPr>
              <a:t>14</a:t>
            </a:r>
            <a:r>
              <a:rPr lang="en-US" altLang="zh-CN" sz="2400" i="1">
                <a:solidFill>
                  <a:srgbClr val="000000"/>
                </a:solidFill>
                <a:ea typeface="Times New Roman" panose="02020603050405020304" pitchFamily="18" charset="0"/>
                <a:cs typeface="Times New Roman" panose="02020603050405020304" pitchFamily="18" charset="0"/>
              </a:rPr>
              <a:t>n</a:t>
            </a:r>
            <a:r>
              <a:rPr lang="zh-CN" altLang="zh-CN" sz="2400">
                <a:solidFill>
                  <a:srgbClr val="000000"/>
                </a:solidFill>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16</a:t>
            </a:r>
            <a:r>
              <a:rPr lang="zh-CN" altLang="zh-CN" sz="2400">
                <a:solidFill>
                  <a:srgbClr val="000000"/>
                </a:solidFill>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58</a:t>
            </a: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ea typeface="Times New Roman" panose="02020603050405020304" pitchFamily="18" charset="0"/>
                <a:cs typeface="Times New Roman" panose="02020603050405020304" pitchFamily="18" charset="0"/>
              </a:rPr>
              <a:t>n</a:t>
            </a:r>
            <a:r>
              <a:rPr lang="zh-CN" altLang="zh-CN" sz="2400">
                <a:solidFill>
                  <a:srgbClr val="000000"/>
                </a:solidFill>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，因此该有机物的结构简式为</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CHO</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400">
              <a:cs typeface="Times New Roman" panose="02020603050405020304" pitchFamily="18" charset="0"/>
            </a:endParaRPr>
          </a:p>
        </p:txBody>
      </p:sp>
      <p:pic>
        <p:nvPicPr>
          <p:cNvPr id="6" name="图片 5" descr="YTImage24答案.eps&amp;239&amp;1-1$"/>
          <p:cNvPicPr/>
          <p:nvPr/>
        </p:nvPicPr>
        <p:blipFill>
          <a:blip r:embed="rId2" cstate="print">
            <a:extLst>
              <a:ext uri="{28A0092B-C50C-407E-A947-70E740481C1C}">
                <a14:useLocalDpi xmlns:a14="http://schemas.microsoft.com/office/drawing/2010/main" val="0"/>
              </a:ext>
            </a:extLst>
          </a:blip>
          <a:stretch>
            <a:fillRect/>
          </a:stretch>
        </p:blipFill>
        <p:spPr>
          <a:xfrm>
            <a:off x="406574" y="3224005"/>
            <a:ext cx="953770" cy="339725"/>
          </a:xfrm>
          <a:prstGeom prst="rect">
            <a:avLst/>
          </a:prstGeom>
        </p:spPr>
      </p:pic>
      <p:sp>
        <p:nvSpPr>
          <p:cNvPr id="7" name="矩形 6"/>
          <p:cNvSpPr/>
          <p:nvPr/>
        </p:nvSpPr>
        <p:spPr>
          <a:xfrm>
            <a:off x="1494288" y="3070701"/>
            <a:ext cx="2323072"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CHO</a:t>
            </a:r>
            <a:r>
              <a:rPr lang="en-US" altLang="zh-CN" sz="2400">
                <a:solidFill>
                  <a:srgbClr val="000000"/>
                </a:solidFill>
                <a:latin typeface="楷体" panose="02010609060101010101" pitchFamily="49" charset="-122"/>
                <a:cs typeface="Times New Roman" panose="02020603050405020304" pitchFamily="18" charset="0"/>
              </a:rPr>
              <a:t>　</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该有机物与足量银氨溶液作用可析出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 mol Ag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，则该有机物的结构简式为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238&amp;1-1$"/>
          <p:cNvPicPr/>
          <p:nvPr/>
        </p:nvPicPr>
        <p:blipFill>
          <a:blip r:embed="rId1" cstate="print">
            <a:extLst>
              <a:ext uri="{28A0092B-C50C-407E-A947-70E740481C1C}">
                <a14:useLocalDpi xmlns:a14="http://schemas.microsoft.com/office/drawing/2010/main" val="0"/>
              </a:ext>
            </a:extLst>
          </a:blip>
          <a:stretch>
            <a:fillRect/>
          </a:stretch>
        </p:blipFill>
        <p:spPr>
          <a:xfrm>
            <a:off x="406574" y="2060848"/>
            <a:ext cx="953770" cy="339725"/>
          </a:xfrm>
          <a:prstGeom prst="rect">
            <a:avLst/>
          </a:prstGeom>
        </p:spPr>
      </p:pic>
      <p:sp>
        <p:nvSpPr>
          <p:cNvPr id="4" name="矩形 3"/>
          <p:cNvSpPr/>
          <p:nvPr/>
        </p:nvSpPr>
        <p:spPr>
          <a:xfrm>
            <a:off x="360854" y="1868631"/>
            <a:ext cx="11485848" cy="1200329"/>
          </a:xfrm>
          <a:prstGeom prst="rect">
            <a:avLst/>
          </a:prstGeom>
        </p:spPr>
        <p:txBody>
          <a:bodyPr wrap="square">
            <a:spAutoFit/>
          </a:bodyPr>
          <a:lstStyle/>
          <a:p>
            <a:pPr algn="just">
              <a:lnSpc>
                <a:spcPct val="150000"/>
              </a:lnSpc>
              <a:spcAft>
                <a:spcPts val="800"/>
              </a:spcAft>
              <a:tabLst>
                <a:tab pos="5671185" algn="l"/>
              </a:tabLst>
            </a:pPr>
            <a:r>
              <a:rPr lang="en-US" altLang="zh-CN" sz="2400" spc="-100" smtClean="0">
                <a:solidFill>
                  <a:srgbClr val="000000"/>
                </a:solidFill>
                <a:ea typeface="Times New Roman" panose="02020603050405020304" pitchFamily="18" charset="0"/>
                <a:cs typeface="Times New Roman" panose="02020603050405020304" pitchFamily="18" charset="0"/>
              </a:rPr>
              <a:t>                  1 </a:t>
            </a:r>
            <a:r>
              <a:rPr lang="en-US" altLang="zh-CN" sz="2400" spc="-100">
                <a:solidFill>
                  <a:srgbClr val="000000"/>
                </a:solidFill>
                <a:ea typeface="Times New Roman" panose="02020603050405020304" pitchFamily="18" charset="0"/>
                <a:cs typeface="Times New Roman" panose="02020603050405020304" pitchFamily="18" charset="0"/>
              </a:rPr>
              <a:t>mol</a:t>
            </a:r>
            <a:r>
              <a:rPr lang="zh-CN" altLang="zh-CN" sz="2400" spc="-100">
                <a:solidFill>
                  <a:srgbClr val="000000"/>
                </a:solidFill>
                <a:ea typeface="楷体" panose="02010609060101010101" pitchFamily="49" charset="-122"/>
                <a:cs typeface="Times New Roman" panose="02020603050405020304" pitchFamily="18" charset="0"/>
              </a:rPr>
              <a:t>该有机物与足量的银氨溶液反应，可析出</a:t>
            </a:r>
            <a:r>
              <a:rPr lang="en-US" altLang="zh-CN" sz="2400" spc="-100">
                <a:solidFill>
                  <a:srgbClr val="000000"/>
                </a:solidFill>
                <a:ea typeface="Times New Roman" panose="02020603050405020304" pitchFamily="18" charset="0"/>
                <a:cs typeface="Times New Roman" panose="02020603050405020304" pitchFamily="18" charset="0"/>
              </a:rPr>
              <a:t>4 mol Ag</a:t>
            </a:r>
            <a:r>
              <a:rPr lang="zh-CN" altLang="zh-CN" sz="2400" spc="-100">
                <a:solidFill>
                  <a:srgbClr val="000000"/>
                </a:solidFill>
                <a:ea typeface="楷体" panose="02010609060101010101" pitchFamily="49" charset="-122"/>
                <a:cs typeface="Times New Roman" panose="02020603050405020304" pitchFamily="18" charset="0"/>
              </a:rPr>
              <a:t>，可知该有机物中含有</a:t>
            </a:r>
            <a:r>
              <a:rPr lang="en-US" altLang="zh-CN" sz="2400" spc="-100">
                <a:solidFill>
                  <a:srgbClr val="000000"/>
                </a:solidFill>
                <a:ea typeface="Times New Roman" panose="02020603050405020304" pitchFamily="18" charset="0"/>
                <a:cs typeface="Times New Roman" panose="02020603050405020304" pitchFamily="18" charset="0"/>
              </a:rPr>
              <a:t>2</a:t>
            </a:r>
            <a:r>
              <a:rPr lang="zh-CN" altLang="zh-CN" sz="2400" spc="-100">
                <a:solidFill>
                  <a:srgbClr val="000000"/>
                </a:solidFill>
                <a:ea typeface="楷体" panose="02010609060101010101" pitchFamily="49" charset="-122"/>
                <a:cs typeface="Times New Roman" panose="02020603050405020304" pitchFamily="18" charset="0"/>
              </a:rPr>
              <a:t>个醛基，相对分子质量为</a:t>
            </a:r>
            <a:r>
              <a:rPr lang="en-US" altLang="zh-CN" sz="2400" spc="-100">
                <a:solidFill>
                  <a:srgbClr val="000000"/>
                </a:solidFill>
                <a:ea typeface="Times New Roman" panose="02020603050405020304" pitchFamily="18" charset="0"/>
                <a:cs typeface="Times New Roman" panose="02020603050405020304" pitchFamily="18" charset="0"/>
              </a:rPr>
              <a:t>58</a:t>
            </a:r>
            <a:r>
              <a:rPr lang="zh-CN" altLang="zh-CN" sz="2400" spc="-100">
                <a:solidFill>
                  <a:srgbClr val="000000"/>
                </a:solidFill>
                <a:ea typeface="楷体" panose="02010609060101010101" pitchFamily="49" charset="-122"/>
                <a:cs typeface="Times New Roman" panose="02020603050405020304" pitchFamily="18" charset="0"/>
              </a:rPr>
              <a:t>，则不可能为甲醛，故其结构简式为</a:t>
            </a:r>
            <a:r>
              <a:rPr lang="en-US" altLang="zh-CN" sz="2400" spc="-100">
                <a:solidFill>
                  <a:srgbClr val="000000"/>
                </a:solidFill>
                <a:ea typeface="Times New Roman" panose="02020603050405020304" pitchFamily="18" charset="0"/>
                <a:cs typeface="Times New Roman" panose="02020603050405020304" pitchFamily="18" charset="0"/>
              </a:rPr>
              <a:t>OHC</a:t>
            </a:r>
            <a:r>
              <a:rPr lang="en-US" altLang="zh-CN" sz="2400" spc="-100">
                <a:solidFill>
                  <a:srgbClr val="000000"/>
                </a:solidFill>
                <a:latin typeface="楷体" panose="02010609060101010101" pitchFamily="49" charset="-122"/>
                <a:cs typeface="Times New Roman" panose="02020603050405020304" pitchFamily="18" charset="0"/>
              </a:rPr>
              <a:t>—</a:t>
            </a:r>
            <a:r>
              <a:rPr lang="en-US" altLang="zh-CN" sz="2400" spc="-100">
                <a:solidFill>
                  <a:srgbClr val="000000"/>
                </a:solidFill>
                <a:ea typeface="Times New Roman" panose="02020603050405020304" pitchFamily="18" charset="0"/>
                <a:cs typeface="Times New Roman" panose="02020603050405020304" pitchFamily="18" charset="0"/>
              </a:rPr>
              <a:t>CHO</a:t>
            </a:r>
            <a:r>
              <a:rPr lang="zh-CN" altLang="zh-CN" sz="2400" spc="-100">
                <a:solidFill>
                  <a:srgbClr val="000000"/>
                </a:solidFill>
                <a:ea typeface="楷体" panose="02010609060101010101" pitchFamily="49" charset="-122"/>
                <a:cs typeface="Times New Roman" panose="02020603050405020304" pitchFamily="18" charset="0"/>
              </a:rPr>
              <a:t>。</a:t>
            </a:r>
            <a:endParaRPr lang="zh-CN" altLang="zh-CN" sz="1400" spc="-100">
              <a:cs typeface="Times New Roman" panose="02020603050405020304" pitchFamily="18" charset="0"/>
            </a:endParaRPr>
          </a:p>
        </p:txBody>
      </p:sp>
      <p:pic>
        <p:nvPicPr>
          <p:cNvPr id="5" name="图片 4" descr="YTImage24答案.eps&amp;239&amp;1-1$"/>
          <p:cNvPicPr/>
          <p:nvPr/>
        </p:nvPicPr>
        <p:blipFill>
          <a:blip r:embed="rId2" cstate="print">
            <a:extLst>
              <a:ext uri="{28A0092B-C50C-407E-A947-70E740481C1C}">
                <a14:useLocalDpi xmlns:a14="http://schemas.microsoft.com/office/drawing/2010/main" val="0"/>
              </a:ext>
            </a:extLst>
          </a:blip>
          <a:stretch>
            <a:fillRect/>
          </a:stretch>
        </p:blipFill>
        <p:spPr>
          <a:xfrm>
            <a:off x="406574" y="3083579"/>
            <a:ext cx="953770" cy="339725"/>
          </a:xfrm>
          <a:prstGeom prst="rect">
            <a:avLst/>
          </a:prstGeom>
        </p:spPr>
      </p:pic>
      <p:sp>
        <p:nvSpPr>
          <p:cNvPr id="6" name="矩形 5"/>
          <p:cNvSpPr/>
          <p:nvPr/>
        </p:nvSpPr>
        <p:spPr>
          <a:xfrm>
            <a:off x="1414686" y="2930275"/>
            <a:ext cx="1895071"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OHC</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CHO</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）已知羟基连在碳碳双键上的有机物极不稳定。若该有机物能与金属钠反应，又能使溴的四氯化碳溶液褪色，则该有机物的结构简式是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238&amp;1-1$"/>
          <p:cNvPicPr/>
          <p:nvPr/>
        </p:nvPicPr>
        <p:blipFill>
          <a:blip r:embed="rId1" cstate="print">
            <a:extLst>
              <a:ext uri="{28A0092B-C50C-407E-A947-70E740481C1C}">
                <a14:useLocalDpi xmlns:a14="http://schemas.microsoft.com/office/drawing/2010/main" val="0"/>
              </a:ext>
            </a:extLst>
          </a:blip>
          <a:stretch>
            <a:fillRect/>
          </a:stretch>
        </p:blipFill>
        <p:spPr>
          <a:xfrm>
            <a:off x="394687" y="2060848"/>
            <a:ext cx="953770" cy="339725"/>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377771" y="1916832"/>
                <a:ext cx="11452014" cy="2425408"/>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chemeClr val="tx1"/>
                    </a:solidFill>
                    <a:ea typeface="楷体" panose="02010609060101010101" pitchFamily="49" charset="-122"/>
                    <a:cs typeface="Times New Roman" panose="02020603050405020304" pitchFamily="18" charset="0"/>
                  </a:rPr>
                  <a:t>              </a:t>
                </a:r>
                <a:r>
                  <a:rPr lang="zh-CN" altLang="zh-CN" sz="2400" smtClean="0">
                    <a:solidFill>
                      <a:schemeClr val="tx1"/>
                    </a:solidFill>
                    <a:ea typeface="楷体" panose="02010609060101010101" pitchFamily="49" charset="-122"/>
                    <a:cs typeface="Times New Roman" panose="02020603050405020304" pitchFamily="18" charset="0"/>
                  </a:rPr>
                  <a:t>若该有机物能与金属钠反应，说明含有羟基或羧基，又能使溴的四氯化碳溶液褪色，说明含有碳碳双键，其相对分子质量是</a:t>
                </a:r>
                <a:r>
                  <a:rPr lang="en-US" altLang="zh-CN" sz="2400">
                    <a:solidFill>
                      <a:schemeClr val="tx1"/>
                    </a:solidFill>
                    <a:ea typeface="Times New Roman" panose="02020603050405020304" pitchFamily="18" charset="0"/>
                    <a:cs typeface="Times New Roman" panose="02020603050405020304" pitchFamily="18" charset="0"/>
                  </a:rPr>
                  <a:t>58</a:t>
                </a:r>
                <a:r>
                  <a:rPr lang="zh-CN" altLang="zh-CN" sz="2400">
                    <a:solidFill>
                      <a:schemeClr val="tx1"/>
                    </a:solidFill>
                    <a:ea typeface="楷体" panose="02010609060101010101" pitchFamily="49" charset="-122"/>
                    <a:cs typeface="Times New Roman" panose="02020603050405020304" pitchFamily="18" charset="0"/>
                  </a:rPr>
                  <a:t>，所以该有机物中不含羧基，应含有羟基，则其分子式为</a:t>
                </a:r>
                <a:r>
                  <a:rPr lang="en-US" altLang="zh-CN" sz="2400">
                    <a:solidFill>
                      <a:schemeClr val="tx1"/>
                    </a:solidFill>
                    <a:ea typeface="Times New Roman" panose="02020603050405020304" pitchFamily="18" charset="0"/>
                    <a:cs typeface="Times New Roman" panose="02020603050405020304" pitchFamily="18" charset="0"/>
                  </a:rPr>
                  <a:t>C</a:t>
                </a:r>
                <a:r>
                  <a:rPr lang="en-US" altLang="zh-CN" sz="2400" baseline="-25000">
                    <a:solidFill>
                      <a:schemeClr val="tx1"/>
                    </a:solidFill>
                    <a:ea typeface="Times New Roman" panose="02020603050405020304" pitchFamily="18" charset="0"/>
                    <a:cs typeface="Times New Roman" panose="02020603050405020304" pitchFamily="18" charset="0"/>
                  </a:rPr>
                  <a:t>3</a:t>
                </a:r>
                <a:r>
                  <a:rPr lang="en-US" altLang="zh-CN" sz="2400">
                    <a:solidFill>
                      <a:schemeClr val="tx1"/>
                    </a:solidFill>
                    <a:ea typeface="Times New Roman" panose="02020603050405020304" pitchFamily="18" charset="0"/>
                    <a:cs typeface="Times New Roman" panose="02020603050405020304" pitchFamily="18" charset="0"/>
                  </a:rPr>
                  <a:t>H</a:t>
                </a:r>
                <a:r>
                  <a:rPr lang="en-US" altLang="zh-CN" sz="2400" baseline="-25000">
                    <a:solidFill>
                      <a:schemeClr val="tx1"/>
                    </a:solidFill>
                    <a:ea typeface="Times New Roman" panose="02020603050405020304" pitchFamily="18" charset="0"/>
                    <a:cs typeface="Times New Roman" panose="02020603050405020304" pitchFamily="18" charset="0"/>
                  </a:rPr>
                  <a:t>6</a:t>
                </a:r>
                <a:r>
                  <a:rPr lang="en-US" altLang="zh-CN" sz="2400">
                    <a:solidFill>
                      <a:schemeClr val="tx1"/>
                    </a:solidFill>
                    <a:ea typeface="Times New Roman" panose="02020603050405020304" pitchFamily="18" charset="0"/>
                    <a:cs typeface="Times New Roman" panose="02020603050405020304" pitchFamily="18" charset="0"/>
                  </a:rPr>
                  <a:t>O</a:t>
                </a:r>
                <a:r>
                  <a:rPr lang="zh-CN" altLang="zh-CN" sz="2400">
                    <a:solidFill>
                      <a:schemeClr val="tx1"/>
                    </a:solidFill>
                    <a:ea typeface="楷体" panose="02010609060101010101" pitchFamily="49" charset="-122"/>
                    <a:cs typeface="Times New Roman" panose="02020603050405020304" pitchFamily="18" charset="0"/>
                  </a:rPr>
                  <a:t>，又因为羟基连在碳碳双键上的有机物极不稳定，则该有机物的结构简式为</a:t>
                </a:r>
                <a:r>
                  <a:rPr lang="en-US" altLang="zh-CN" sz="2400">
                    <a:solidFill>
                      <a:schemeClr val="tx1"/>
                    </a:solidFill>
                    <a:ea typeface="Times New Roman" panose="02020603050405020304" pitchFamily="18" charset="0"/>
                    <a:cs typeface="Times New Roman" panose="02020603050405020304" pitchFamily="18" charset="0"/>
                  </a:rPr>
                  <a:t>CH</a:t>
                </a:r>
                <a:r>
                  <a:rPr lang="en-US" altLang="zh-CN" sz="2400" baseline="-25000">
                    <a:solidFill>
                      <a:schemeClr val="tx1"/>
                    </a:solidFill>
                    <a:ea typeface="Times New Roman" panose="02020603050405020304" pitchFamily="18" charset="0"/>
                    <a:cs typeface="Times New Roman" panose="02020603050405020304" pitchFamily="18" charset="0"/>
                  </a:rPr>
                  <a:t>2</a:t>
                </a:r>
                <a14:m>
                  <m:oMath xmlns:m="http://schemas.openxmlformats.org/officeDocument/2006/math">
                    <m:f>
                      <m:fPr>
                        <m:ctrlPr>
                          <a:rPr lang="zh-CN" altLang="zh-CN" sz="24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sz="2400">
                                <a:solidFill>
                                  <a:schemeClr val="tx1"/>
                                </a:solidFill>
                                <a:latin typeface="Cambria Math" panose="02040503050406030204" pitchFamily="18" charset="0"/>
                                <a:cs typeface="Times New Roman" panose="02020603050405020304" pitchFamily="18" charset="0"/>
                              </a:rPr>
                              <m:t>      </m:t>
                            </m:r>
                          </m:e>
                        </m:bar>
                      </m:num>
                      <m:den>
                        <m:r>
                          <m:rPr>
                            <m:nor/>
                          </m:rPr>
                          <a:rPr lang="en-US" altLang="zh-CN" sz="2400">
                            <a:solidFill>
                              <a:schemeClr val="tx1"/>
                            </a:solidFill>
                            <a:latin typeface="Cambria Math" panose="02040503050406030204" pitchFamily="18" charset="0"/>
                            <a:cs typeface="Times New Roman" panose="02020603050405020304" pitchFamily="18" charset="0"/>
                          </a:rPr>
                          <m:t> </m:t>
                        </m:r>
                      </m:den>
                    </m:f>
                  </m:oMath>
                </a14:m>
                <a:r>
                  <a:rPr lang="en-US" altLang="zh-CN" sz="2400">
                    <a:solidFill>
                      <a:schemeClr val="tx1"/>
                    </a:solidFill>
                    <a:ea typeface="Times New Roman" panose="02020603050405020304" pitchFamily="18" charset="0"/>
                    <a:cs typeface="Times New Roman" panose="02020603050405020304" pitchFamily="18" charset="0"/>
                  </a:rPr>
                  <a:t>CH</a:t>
                </a:r>
                <a:r>
                  <a:rPr lang="en-US" altLang="zh-CN" sz="2400">
                    <a:solidFill>
                      <a:schemeClr val="tx1"/>
                    </a:solidFill>
                    <a:latin typeface="楷体" panose="02010609060101010101" pitchFamily="49" charset="-122"/>
                    <a:cs typeface="Times New Roman" panose="02020603050405020304" pitchFamily="18" charset="0"/>
                  </a:rPr>
                  <a:t>—</a:t>
                </a:r>
                <a:r>
                  <a:rPr lang="en-US" altLang="zh-CN" sz="2400">
                    <a:solidFill>
                      <a:schemeClr val="tx1"/>
                    </a:solidFill>
                    <a:ea typeface="Times New Roman" panose="02020603050405020304" pitchFamily="18" charset="0"/>
                    <a:cs typeface="Times New Roman" panose="02020603050405020304" pitchFamily="18" charset="0"/>
                  </a:rPr>
                  <a:t>CH</a:t>
                </a:r>
                <a:r>
                  <a:rPr lang="en-US" altLang="zh-CN" sz="2400" baseline="-25000">
                    <a:solidFill>
                      <a:schemeClr val="tx1"/>
                    </a:solidFill>
                    <a:ea typeface="Times New Roman" panose="02020603050405020304" pitchFamily="18" charset="0"/>
                    <a:cs typeface="Times New Roman" panose="02020603050405020304" pitchFamily="18" charset="0"/>
                  </a:rPr>
                  <a:t>2</a:t>
                </a:r>
                <a:r>
                  <a:rPr lang="en-US" altLang="zh-CN" sz="2400">
                    <a:solidFill>
                      <a:schemeClr val="tx1"/>
                    </a:solidFill>
                    <a:ea typeface="Times New Roman" panose="02020603050405020304" pitchFamily="18" charset="0"/>
                    <a:cs typeface="Times New Roman" panose="02020603050405020304" pitchFamily="18" charset="0"/>
                  </a:rPr>
                  <a:t>OH</a:t>
                </a:r>
                <a:r>
                  <a:rPr lang="zh-CN" altLang="zh-CN" sz="2400">
                    <a:solidFill>
                      <a:schemeClr val="tx1"/>
                    </a:solidFill>
                    <a:ea typeface="楷体" panose="02010609060101010101" pitchFamily="49" charset="-122"/>
                    <a:cs typeface="Times New Roman" panose="02020603050405020304" pitchFamily="18" charset="0"/>
                  </a:rPr>
                  <a:t>。</a:t>
                </a:r>
                <a:endParaRPr lang="zh-CN" altLang="zh-CN" sz="1400">
                  <a:solidFill>
                    <a:schemeClr val="tx1"/>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377771" y="1916832"/>
                <a:ext cx="11452014" cy="2425408"/>
              </a:xfrm>
              <a:prstGeom prst="rect">
                <a:avLst/>
              </a:prstGeom>
              <a:blipFill rotWithShape="1">
                <a:blip r:embed="rId2"/>
                <a:stretch>
                  <a:fillRect l="-5" t="-17" r="3" b="-8138"/>
                </a:stretch>
              </a:blipFill>
            </p:spPr>
            <p:txBody>
              <a:bodyPr/>
              <a:lstStyle/>
              <a:p>
                <a:r>
                  <a:rPr lang="zh-CN" altLang="en-US">
                    <a:noFill/>
                  </a:rPr>
                  <a:t> </a:t>
                </a:r>
              </a:p>
            </p:txBody>
          </p:sp>
        </mc:Fallback>
      </mc:AlternateContent>
      <p:pic>
        <p:nvPicPr>
          <p:cNvPr id="5" name="图片 4" descr="YTImage24答案.eps&amp;239&amp;1-1$"/>
          <p:cNvPicPr/>
          <p:nvPr/>
        </p:nvPicPr>
        <p:blipFill>
          <a:blip r:embed="rId3" cstate="print">
            <a:extLst>
              <a:ext uri="{28A0092B-C50C-407E-A947-70E740481C1C}">
                <a14:useLocalDpi xmlns:a14="http://schemas.microsoft.com/office/drawing/2010/main" val="0"/>
              </a:ext>
            </a:extLst>
          </a:blip>
          <a:stretch>
            <a:fillRect/>
          </a:stretch>
        </p:blipFill>
        <p:spPr>
          <a:xfrm>
            <a:off x="478582" y="4316393"/>
            <a:ext cx="953770" cy="339725"/>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1468091" y="4089651"/>
                <a:ext cx="2965877" cy="707501"/>
              </a:xfrm>
              <a:prstGeom prst="rect">
                <a:avLst/>
              </a:prstGeom>
            </p:spPr>
            <p:txBody>
              <a:bodyPr wrap="none">
                <a:spAutoFit/>
              </a:bodyPr>
              <a:lstStyle/>
              <a:p>
                <a:pPr algn="just">
                  <a:lnSpc>
                    <a:spcPct val="150000"/>
                  </a:lnSpc>
                  <a:spcAft>
                    <a:spcPts val="800"/>
                  </a:spcAft>
                  <a:tabLst>
                    <a:tab pos="5671185" algn="l"/>
                  </a:tabLst>
                </a:pPr>
                <a:r>
                  <a:rPr lang="en-US" altLang="zh-CN" sz="2400" smtClean="0">
                    <a:solidFill>
                      <a:schemeClr val="tx1"/>
                    </a:solidFill>
                    <a:ea typeface="Times New Roman" panose="02020603050405020304" pitchFamily="18" charset="0"/>
                    <a:cs typeface="Times New Roman" panose="02020603050405020304" pitchFamily="18" charset="0"/>
                  </a:rPr>
                  <a:t>CH</a:t>
                </a:r>
                <a:r>
                  <a:rPr lang="en-US" altLang="zh-CN" sz="2400" baseline="-25000">
                    <a:solidFill>
                      <a:schemeClr val="tx1"/>
                    </a:solidFill>
                    <a:ea typeface="Times New Roman" panose="02020603050405020304" pitchFamily="18" charset="0"/>
                    <a:cs typeface="Times New Roman" panose="02020603050405020304" pitchFamily="18" charset="0"/>
                  </a:rPr>
                  <a:t>2</a:t>
                </a:r>
                <a14:m>
                  <m:oMath xmlns:m="http://schemas.openxmlformats.org/officeDocument/2006/math">
                    <m:f>
                      <m:fPr>
                        <m:ctrlPr>
                          <a:rPr lang="zh-CN" altLang="zh-CN" sz="24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sz="2400">
                                <a:solidFill>
                                  <a:schemeClr val="tx1"/>
                                </a:solidFill>
                                <a:latin typeface="Cambria Math" panose="02040503050406030204" pitchFamily="18" charset="0"/>
                                <a:cs typeface="Times New Roman" panose="02020603050405020304" pitchFamily="18" charset="0"/>
                              </a:rPr>
                              <m:t>      </m:t>
                            </m:r>
                          </m:e>
                        </m:bar>
                      </m:num>
                      <m:den>
                        <m:r>
                          <m:rPr>
                            <m:nor/>
                          </m:rPr>
                          <a:rPr lang="en-US" altLang="zh-CN" sz="2400">
                            <a:solidFill>
                              <a:schemeClr val="tx1"/>
                            </a:solidFill>
                            <a:latin typeface="Cambria Math" panose="02040503050406030204" pitchFamily="18" charset="0"/>
                            <a:cs typeface="Times New Roman" panose="02020603050405020304" pitchFamily="18" charset="0"/>
                          </a:rPr>
                          <m:t> </m:t>
                        </m:r>
                      </m:den>
                    </m:f>
                  </m:oMath>
                </a14:m>
                <a:r>
                  <a:rPr lang="en-US" altLang="zh-CN" sz="2400">
                    <a:solidFill>
                      <a:schemeClr val="tx1"/>
                    </a:solidFill>
                    <a:ea typeface="Times New Roman" panose="02020603050405020304" pitchFamily="18" charset="0"/>
                    <a:cs typeface="Times New Roman" panose="02020603050405020304" pitchFamily="18" charset="0"/>
                  </a:rPr>
                  <a:t>CH</a:t>
                </a:r>
                <a:r>
                  <a:rPr lang="en-US" altLang="zh-CN" sz="2400">
                    <a:solidFill>
                      <a:schemeClr val="tx1"/>
                    </a:solidFill>
                    <a:latin typeface="楷体" panose="02010609060101010101" pitchFamily="49" charset="-122"/>
                    <a:cs typeface="Times New Roman" panose="02020603050405020304" pitchFamily="18" charset="0"/>
                  </a:rPr>
                  <a:t>—</a:t>
                </a:r>
                <a:r>
                  <a:rPr lang="en-US" altLang="zh-CN" sz="2400">
                    <a:solidFill>
                      <a:schemeClr val="tx1"/>
                    </a:solidFill>
                    <a:ea typeface="Times New Roman" panose="02020603050405020304" pitchFamily="18" charset="0"/>
                    <a:cs typeface="Times New Roman" panose="02020603050405020304" pitchFamily="18" charset="0"/>
                  </a:rPr>
                  <a:t>CH</a:t>
                </a:r>
                <a:r>
                  <a:rPr lang="en-US" altLang="zh-CN" sz="2400" baseline="-25000">
                    <a:solidFill>
                      <a:schemeClr val="tx1"/>
                    </a:solidFill>
                    <a:ea typeface="Times New Roman" panose="02020603050405020304" pitchFamily="18" charset="0"/>
                    <a:cs typeface="Times New Roman" panose="02020603050405020304" pitchFamily="18" charset="0"/>
                  </a:rPr>
                  <a:t>2</a:t>
                </a:r>
                <a:r>
                  <a:rPr lang="en-US" altLang="zh-CN" sz="2400">
                    <a:solidFill>
                      <a:schemeClr val="tx1"/>
                    </a:solidFill>
                    <a:ea typeface="Times New Roman" panose="02020603050405020304" pitchFamily="18" charset="0"/>
                    <a:cs typeface="Times New Roman" panose="02020603050405020304" pitchFamily="18" charset="0"/>
                  </a:rPr>
                  <a:t>OH</a:t>
                </a:r>
                <a:endParaRPr lang="zh-CN" altLang="zh-CN" sz="1400">
                  <a:solidFill>
                    <a:schemeClr val="tx1"/>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1468091" y="4089651"/>
                <a:ext cx="2965877" cy="707501"/>
              </a:xfrm>
              <a:prstGeom prst="rect">
                <a:avLst/>
              </a:prstGeom>
              <a:blipFill rotWithShape="1">
                <a:blip r:embed="rId4"/>
                <a:stretch>
                  <a:fillRect l="-20" t="-35" r="13" b="-38094"/>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59511"/>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本题时要注意以下几点：</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mol                    </a:t>
            </a:r>
            <a:r>
              <a:rPr lang="en-US" altLang="zh-CN" b="1" smtClean="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 mol Ag</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注意官能团与性质之间的关系</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descr="YTImage顿有所悟.eps&amp;22&amp;1-1$"/>
          <p:cNvPicPr/>
          <p:nvPr/>
        </p:nvPicPr>
        <p:blipFill>
          <a:blip r:embed="rId1">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387778" y="846082"/>
            <a:ext cx="2035810" cy="446405"/>
          </a:xfrm>
          <a:prstGeom prst="rect">
            <a:avLst/>
          </a:prstGeom>
        </p:spPr>
      </p:pic>
      <p:pic>
        <p:nvPicPr>
          <p:cNvPr id="3" name="图片 2"/>
          <p:cNvPicPr>
            <a:picLocks noChangeAspect="1"/>
          </p:cNvPicPr>
          <p:nvPr/>
        </p:nvPicPr>
        <p:blipFill>
          <a:blip r:embed="rId2">
            <a:clrChange>
              <a:clrFrom>
                <a:srgbClr val="E3F2E7"/>
              </a:clrFrom>
              <a:clrTo>
                <a:srgbClr val="E3F2E7">
                  <a:alpha val="0"/>
                </a:srgbClr>
              </a:clrTo>
            </a:clrChange>
          </a:blip>
          <a:stretch>
            <a:fillRect/>
          </a:stretch>
        </p:blipFill>
        <p:spPr>
          <a:xfrm>
            <a:off x="2206774" y="1273918"/>
            <a:ext cx="1098798" cy="894736"/>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3070870" y="692696"/>
            <a:ext cx="6097080" cy="758104"/>
          </a:xfrm>
          <a:prstGeom prst="rect">
            <a:avLst/>
          </a:prstGeom>
        </p:spPr>
      </p:pic>
      <p:sp>
        <p:nvSpPr>
          <p:cNvPr id="3" name="内容占位符 2"/>
          <p:cNvSpPr>
            <a:spLocks noGrp="1"/>
          </p:cNvSpPr>
          <p:nvPr>
            <p:ph idx="1"/>
          </p:nvPr>
        </p:nvSpPr>
        <p:spPr>
          <a:xfrm>
            <a:off x="360854" y="1628800"/>
            <a:ext cx="11485848" cy="57624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羟基</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氢与水分子中的氢活泼性比</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较</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descr="YTImage情境1.eps&amp;242&amp;1-1$"/>
          <p:cNvPicPr/>
          <p:nvPr/>
        </p:nvPicPr>
        <p:blipFill>
          <a:blip r:embed="rId2" cstate="print">
            <a:extLst>
              <a:ext uri="{28A0092B-C50C-407E-A947-70E740481C1C}">
                <a14:useLocalDpi xmlns:a14="http://schemas.microsoft.com/office/drawing/2010/main" val="0"/>
              </a:ext>
            </a:extLst>
          </a:blip>
          <a:stretch>
            <a:fillRect/>
          </a:stretch>
        </p:blipFill>
        <p:spPr>
          <a:xfrm>
            <a:off x="360854" y="1714424"/>
            <a:ext cx="1120140" cy="393065"/>
          </a:xfrm>
          <a:prstGeom prst="rect">
            <a:avLst/>
          </a:prstGeom>
        </p:spPr>
      </p:pic>
      <p:graphicFrame>
        <p:nvGraphicFramePr>
          <p:cNvPr id="4" name="表格 3"/>
          <p:cNvGraphicFramePr>
            <a:graphicFrameLocks noGrp="1"/>
          </p:cNvGraphicFramePr>
          <p:nvPr/>
        </p:nvGraphicFramePr>
        <p:xfrm>
          <a:off x="360854" y="2290672"/>
          <a:ext cx="11521279" cy="3840480"/>
        </p:xfrm>
        <a:graphic>
          <a:graphicData uri="http://schemas.openxmlformats.org/drawingml/2006/table">
            <a:tbl>
              <a:tblPr firstRow="1" firstCol="1" bandRow="1"/>
              <a:tblGrid>
                <a:gridCol w="3502104"/>
                <a:gridCol w="1754480"/>
                <a:gridCol w="1152128"/>
                <a:gridCol w="2592288"/>
                <a:gridCol w="2520279"/>
              </a:tblGrid>
              <a:tr h="219852">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类别</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醇</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水</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酚</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低级羧酸</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活泼性</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4">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从左到右逐渐增强</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r h="259240">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在水溶液中</a:t>
                      </a:r>
                      <a:r>
                        <a:rPr lang="zh-CN" sz="2400" b="1" smtClean="0">
                          <a:solidFill>
                            <a:srgbClr val="000000"/>
                          </a:solidFill>
                          <a:effectLst/>
                          <a:latin typeface="+mn-lt"/>
                          <a:ea typeface="仿宋" panose="02010609060101010101" pitchFamily="49" charset="-122"/>
                          <a:cs typeface="Times New Roman" panose="02020603050405020304" pitchFamily="18" charset="0"/>
                        </a:rPr>
                        <a:t>的电离</a:t>
                      </a:r>
                      <a:r>
                        <a:rPr lang="zh-CN" sz="2400" b="1">
                          <a:solidFill>
                            <a:srgbClr val="000000"/>
                          </a:solidFill>
                          <a:effectLst/>
                          <a:latin typeface="+mn-lt"/>
                          <a:ea typeface="仿宋" panose="02010609060101010101" pitchFamily="49" charset="-122"/>
                          <a:cs typeface="Times New Roman" panose="02020603050405020304" pitchFamily="18" charset="0"/>
                        </a:rPr>
                        <a:t>程度</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极难电离</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微弱电离</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部分电离</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与Na反应</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4">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反应放出H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与NaOH反应</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不反应</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gridSpan="2">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反应</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350134">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与NaHCO</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en-US" sz="2400" b="1">
                          <a:solidFill>
                            <a:srgbClr val="000000"/>
                          </a:solidFill>
                          <a:effectLst/>
                          <a:latin typeface="+mn-lt"/>
                          <a:ea typeface="仿宋" panose="02010609060101010101" pitchFamily="49" charset="-122"/>
                          <a:cs typeface="Times New Roman" panose="02020603050405020304" pitchFamily="18" charset="0"/>
                        </a:rPr>
                        <a:t>反应</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不反应</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水解</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不反应</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反应放出CO</a:t>
                      </a:r>
                      <a:r>
                        <a:rPr lang="en-US" sz="2400" b="1" baseline="-25000" smtClean="0">
                          <a:solidFill>
                            <a:srgbClr val="000000"/>
                          </a:solidFill>
                          <a:effectLst/>
                          <a:latin typeface="+mn-lt"/>
                          <a:ea typeface="仿宋" panose="02010609060101010101" pitchFamily="49" charset="-122"/>
                          <a:cs typeface="Times New Roman" panose="02020603050405020304" pitchFamily="18" charset="0"/>
                        </a:rPr>
                        <a:t>2</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50134">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与Na</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lt"/>
                          <a:ea typeface="仿宋" panose="02010609060101010101" pitchFamily="49" charset="-122"/>
                          <a:cs typeface="Times New Roman" panose="02020603050405020304" pitchFamily="18" charset="0"/>
                        </a:rPr>
                        <a:t>CO</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en-US" sz="2400" b="1">
                          <a:solidFill>
                            <a:srgbClr val="000000"/>
                          </a:solidFill>
                          <a:effectLst/>
                          <a:latin typeface="+mn-lt"/>
                          <a:ea typeface="仿宋" panose="02010609060101010101" pitchFamily="49" charset="-122"/>
                          <a:cs typeface="Times New Roman" panose="02020603050405020304" pitchFamily="18" charset="0"/>
                        </a:rPr>
                        <a:t>反应</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不反应</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水解</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生成NaHCO</a:t>
                      </a:r>
                      <a:r>
                        <a:rPr lang="en-US" sz="2400" b="1" baseline="-25000" smtClean="0">
                          <a:solidFill>
                            <a:srgbClr val="000000"/>
                          </a:solidFill>
                          <a:effectLst/>
                          <a:latin typeface="+mn-lt"/>
                          <a:ea typeface="仿宋" panose="02010609060101010101" pitchFamily="49" charset="-122"/>
                          <a:cs typeface="Times New Roman" panose="02020603050405020304" pitchFamily="18" charset="0"/>
                        </a:rPr>
                        <a:t>3</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反应放出CO</a:t>
                      </a:r>
                      <a:r>
                        <a:rPr lang="en-US" sz="2400" b="1" baseline="-25000" smtClean="0">
                          <a:solidFill>
                            <a:srgbClr val="000000"/>
                          </a:solidFill>
                          <a:effectLst/>
                          <a:latin typeface="+mn-lt"/>
                          <a:ea typeface="仿宋" panose="02010609060101010101" pitchFamily="49" charset="-122"/>
                          <a:cs typeface="Times New Roman" panose="02020603050405020304" pitchFamily="18" charset="0"/>
                        </a:rPr>
                        <a:t>2</a:t>
                      </a:r>
                      <a:endParaRPr lang="zh-CN" sz="2400">
                        <a:effectLst/>
                        <a:latin typeface="+mn-lt"/>
                        <a:ea typeface="仿宋" panose="02010609060101010101" pitchFamily="49" charset="-122"/>
                        <a:cs typeface="Times New Roman" panose="02020603050405020304" pitchFamily="18" charset="0"/>
                      </a:endParaRPr>
                    </a:p>
                  </a:txBody>
                  <a:tcPr marL="41735" marR="4173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067506"/>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羧酸都是弱酸，不同的羧酸酸性不同，但低级羧酸的酸性都比碳酸强。几种简单的羧酸的酸性关系为甲酸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苯甲酸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乙酸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丙酸。</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低级羧酸能使紫色石蕊溶液变红，醇、酚、高级脂肪酸不能使紫色石蕊溶液变红。</a:t>
            </a:r>
            <a:endParaRPr lang="zh-CN" altLang="zh-CN" sz="1400" spc="1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苯酚能与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溶液反应</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NaHCO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，但不能生成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名师点拨.eps&amp;243&amp;1-1$"/>
          <p:cNvPicPr/>
          <p:nvPr/>
        </p:nvPicPr>
        <p:blipFill>
          <a:blip r:embed="rId1"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836712"/>
            <a:ext cx="1864995" cy="435610"/>
          </a:xfrm>
          <a:prstGeom prst="rect">
            <a:avLst/>
          </a:prstGeom>
        </p:spPr>
      </p:pic>
      <p:pic>
        <p:nvPicPr>
          <p:cNvPr id="3" name="图片 2"/>
          <p:cNvPicPr>
            <a:picLocks noChangeAspect="1"/>
          </p:cNvPicPr>
          <p:nvPr/>
        </p:nvPicPr>
        <p:blipFill>
          <a:blip r:embed="rId2"/>
          <a:stretch>
            <a:fillRect/>
          </a:stretch>
        </p:blipFill>
        <p:spPr>
          <a:xfrm>
            <a:off x="5375126" y="3026145"/>
            <a:ext cx="1561368" cy="774178"/>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5796459"/>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2025∙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辽宁沈阳第二十中学高二月考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番木鳖酸具有一定的抗炎、抗菌活性，结构简式如图。下列说法错误的是（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该物质与足量饱和</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NaHCO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溶液反应，可放出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 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标准状况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一定量的该物质分别与足量</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反应，消耗二者物质的量之比为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该物质最多可与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 mol 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发生加成反应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该物质可被酸性</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KMnO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溶液氧</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descr="YTImage24典例1.eps&amp;244&amp;1-1$"/>
          <p:cNvPicPr/>
          <p:nvPr/>
        </p:nvPicPr>
        <p:blipFill>
          <a:blip r:embed="rId1" cstate="print">
            <a:extLst>
              <a:ext uri="{28A0092B-C50C-407E-A947-70E740481C1C}">
                <a14:useLocalDpi xmlns:a14="http://schemas.microsoft.com/office/drawing/2010/main" val="0"/>
              </a:ext>
            </a:extLst>
          </a:blip>
          <a:stretch>
            <a:fillRect/>
          </a:stretch>
        </p:blipFill>
        <p:spPr>
          <a:xfrm>
            <a:off x="434873" y="908720"/>
            <a:ext cx="1253490" cy="403860"/>
          </a:xfrm>
          <a:prstGeom prst="rect">
            <a:avLst/>
          </a:prstGeom>
        </p:spPr>
      </p:pic>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7031310" y="1484784"/>
            <a:ext cx="3118436" cy="2463467"/>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YTImage24解析.eps&amp;33&amp;1-1$"/>
          <p:cNvPicPr/>
          <p:nvPr/>
        </p:nvPicPr>
        <p:blipFill>
          <a:blip r:embed="rId1">
            <a:extLst>
              <a:ext uri="{28A0092B-C50C-407E-A947-70E740481C1C}">
                <a14:useLocalDpi xmlns:a14="http://schemas.microsoft.com/office/drawing/2010/main" val="0"/>
              </a:ext>
            </a:extLst>
          </a:blip>
          <a:stretch>
            <a:fillRect/>
          </a:stretch>
        </p:blipFill>
        <p:spPr>
          <a:xfrm>
            <a:off x="415105" y="964653"/>
            <a:ext cx="944635" cy="365293"/>
          </a:xfrm>
          <a:prstGeom prst="rect">
            <a:avLst/>
          </a:prstGeom>
        </p:spPr>
      </p:pic>
      <p:pic>
        <p:nvPicPr>
          <p:cNvPr id="6" name="图片 5" descr="YTImage24答案.eps&amp;34&amp;1-1$"/>
          <p:cNvPicPr/>
          <p:nvPr/>
        </p:nvPicPr>
        <p:blipFill>
          <a:blip r:embed="rId2">
            <a:extLst>
              <a:ext uri="{28A0092B-C50C-407E-A947-70E740481C1C}">
                <a14:useLocalDpi xmlns:a14="http://schemas.microsoft.com/office/drawing/2010/main" val="0"/>
              </a:ext>
            </a:extLst>
          </a:blip>
          <a:stretch>
            <a:fillRect/>
          </a:stretch>
        </p:blipFill>
        <p:spPr>
          <a:xfrm>
            <a:off x="431259" y="3657512"/>
            <a:ext cx="967105" cy="344805"/>
          </a:xfrm>
          <a:prstGeom prst="rect">
            <a:avLst/>
          </a:prstGeom>
        </p:spPr>
      </p:pic>
      <p:sp>
        <p:nvSpPr>
          <p:cNvPr id="5" name="内容占位符 4"/>
          <p:cNvSpPr>
            <a:spLocks noGrp="1"/>
          </p:cNvSpPr>
          <p:nvPr>
            <p:ph idx="1"/>
          </p:nvPr>
        </p:nvSpPr>
        <p:spPr>
          <a:xfrm>
            <a:off x="334566" y="782702"/>
            <a:ext cx="11485848" cy="2862322"/>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1 </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该物质中含有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羧基，可与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NaHCO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溶液反应生成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 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，在标准状况下其体积为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ea typeface="Times New Roman" panose="02020603050405020304" pitchFamily="18" charset="0"/>
                <a:cs typeface="Times New Roman" panose="02020603050405020304" pitchFamily="18" charset="0"/>
              </a:rPr>
              <a:t>2</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ea typeface="Times New Roman" panose="02020603050405020304" pitchFamily="18" charset="0"/>
                <a:cs typeface="Times New Roman" panose="02020603050405020304" pitchFamily="18" charset="0"/>
              </a:rPr>
              <a:t>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该物质中含</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羟基和</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羧基，一定量的该物质分别与足量</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反应，消耗二者物质的量之比为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该物质中含</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碳碳双键，</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该物质最多可与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 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发生加成反应，</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错误；该分子中含有碳碳双键和羟基，均能被酸性</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KMnO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溶液氧化，</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98662" y="3503809"/>
            <a:ext cx="716863" cy="646331"/>
          </a:xfrm>
          <a:prstGeom prst="rect">
            <a:avLst/>
          </a:prstGeom>
        </p:spPr>
        <p:txBody>
          <a:bodyPr wrap="none">
            <a:spAutoFit/>
          </a:bodyPr>
          <a:lstStyle/>
          <a:p>
            <a:pPr algn="just">
              <a:lnSpc>
                <a:spcPct val="150000"/>
              </a:lnSpc>
              <a:spcAft>
                <a:spcPts val="800"/>
              </a:spcAft>
              <a:tabLst>
                <a:tab pos="5671185" algn="l"/>
              </a:tabLst>
            </a:pP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ea typeface="Times New Roman" panose="02020603050405020304" pitchFamily="18" charset="0"/>
                <a:cs typeface="Times New Roman" panose="02020603050405020304" pitchFamily="18" charset="0"/>
              </a:rPr>
              <a:t>C</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076543"/>
            <a:ext cx="11485848" cy="1200329"/>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）乙醛的官能团为醛基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碳原子采取</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sp</a:t>
            </a:r>
            <a:r>
              <a:rPr lang="en-US" altLang="zh-CN" b="1" baseline="30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杂化，与其他原子形成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键和</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键。乙醛的核磁共振氢谱有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组峰，峰面积之比为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4367014" y="594529"/>
            <a:ext cx="1236084" cy="964027"/>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02608"/>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本题时要注意以下几点：</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反应的官能团有羟基、羧基。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NaHCO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反应的官能团有羧基。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反应的官能团有酚羟基、羧基。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NaHCO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descr="YTImage顿有所悟.eps&amp;22&amp;1-1$"/>
          <p:cNvPicPr/>
          <p:nvPr/>
        </p:nvPicPr>
        <p:blipFill>
          <a:blip r:embed="rId1">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387778" y="846082"/>
            <a:ext cx="2035810" cy="446405"/>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3765"/>
            <a:ext cx="11485848" cy="123283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酯化</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反应与酯的水解反应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酯化反应与酯的水解反应的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descr="YTImage情境2.eps&amp;249&amp;1-1$"/>
          <p:cNvPicPr/>
          <p:nvPr/>
        </p:nvPicPr>
        <p:blipFill>
          <a:blip r:embed="rId1" cstate="print">
            <a:extLst>
              <a:ext uri="{28A0092B-C50C-407E-A947-70E740481C1C}">
                <a14:useLocalDpi xmlns:a14="http://schemas.microsoft.com/office/drawing/2010/main" val="0"/>
              </a:ext>
            </a:extLst>
          </a:blip>
          <a:stretch>
            <a:fillRect/>
          </a:stretch>
        </p:blipFill>
        <p:spPr>
          <a:xfrm>
            <a:off x="360854" y="887781"/>
            <a:ext cx="967105" cy="339725"/>
          </a:xfrm>
          <a:prstGeom prst="rect">
            <a:avLst/>
          </a:prstGeom>
        </p:spPr>
      </p:pic>
      <p:graphicFrame>
        <p:nvGraphicFramePr>
          <p:cNvPr id="2" name="表格 1"/>
          <p:cNvGraphicFramePr>
            <a:graphicFrameLocks noGrp="1"/>
          </p:cNvGraphicFramePr>
          <p:nvPr/>
        </p:nvGraphicFramePr>
        <p:xfrm>
          <a:off x="406574" y="1942282"/>
          <a:ext cx="11440128" cy="4450588"/>
        </p:xfrm>
        <a:graphic>
          <a:graphicData uri="http://schemas.openxmlformats.org/drawingml/2006/table">
            <a:tbl>
              <a:tblPr firstRow="1" firstCol="1" bandRow="1"/>
              <a:tblGrid>
                <a:gridCol w="1872208"/>
                <a:gridCol w="4248472"/>
                <a:gridCol w="5319448"/>
              </a:tblGrid>
              <a:tr h="0">
                <a:tc>
                  <a:txBody>
                    <a:bodyPr/>
                    <a:lstStyle/>
                    <a:p>
                      <a:pPr algn="ctr" hangingPunct="0">
                        <a:lnSpc>
                          <a:spcPct val="130000"/>
                        </a:lnSpc>
                        <a:spcAft>
                          <a:spcPts val="800"/>
                        </a:spcAft>
                        <a:tabLst>
                          <a:tab pos="5671185" algn="l"/>
                        </a:tabLst>
                      </a:pPr>
                      <a:r>
                        <a:rPr lang="en-US" sz="2400" b="1">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项目</a:t>
                      </a:r>
                      <a:endParaRPr lang="zh-CN" sz="1100">
                        <a:solidFill>
                          <a:schemeClr val="tx1"/>
                        </a:solidFill>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酯化反应</a:t>
                      </a:r>
                      <a:endParaRPr lang="zh-CN" sz="1100">
                        <a:solidFill>
                          <a:schemeClr val="tx1"/>
                        </a:solidFill>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chemeClr val="tx1"/>
                          </a:solidFill>
                          <a:effectLst/>
                          <a:latin typeface="黑体" panose="02010609060101010101" pitchFamily="49" charset="-122"/>
                          <a:ea typeface="黑体" panose="02010609060101010101" pitchFamily="49" charset="-122"/>
                          <a:cs typeface="Times New Roman" panose="02020603050405020304" pitchFamily="18" charset="0"/>
                        </a:rPr>
                        <a:t>水解反应</a:t>
                      </a:r>
                      <a:endParaRPr lang="zh-CN" sz="1100">
                        <a:solidFill>
                          <a:schemeClr val="tx1"/>
                        </a:solidFill>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反应原理</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30000"/>
                        </a:lnSpc>
                        <a:spcAft>
                          <a:spcPts val="800"/>
                        </a:spcAft>
                        <a:tabLst>
                          <a:tab pos="5671185" algn="l"/>
                        </a:tabLst>
                      </a:pPr>
                      <a:endParaRPr lang="en-US" altLang="zh-CN" sz="1100" smtClean="0">
                        <a:effectLst/>
                        <a:latin typeface="+mn-lt"/>
                        <a:ea typeface="仿宋" panose="02010609060101010101" pitchFamily="49" charset="-122"/>
                        <a:cs typeface="Times New Roman" panose="02020603050405020304" pitchFamily="18" charset="0"/>
                      </a:endParaRPr>
                    </a:p>
                    <a:p>
                      <a:pPr algn="just" hangingPunct="0">
                        <a:lnSpc>
                          <a:spcPct val="130000"/>
                        </a:lnSpc>
                        <a:spcAft>
                          <a:spcPts val="800"/>
                        </a:spcAft>
                        <a:tabLst>
                          <a:tab pos="5671185" algn="l"/>
                        </a:tabLst>
                      </a:pPr>
                      <a:endParaRPr lang="en-US" altLang="zh-CN" sz="1100" smtClean="0">
                        <a:effectLst/>
                        <a:latin typeface="+mn-lt"/>
                        <a:ea typeface="仿宋" panose="02010609060101010101" pitchFamily="49" charset="-122"/>
                        <a:cs typeface="Times New Roman" panose="02020603050405020304" pitchFamily="18" charset="0"/>
                      </a:endParaRPr>
                    </a:p>
                    <a:p>
                      <a:pPr algn="just" hangingPunct="0">
                        <a:lnSpc>
                          <a:spcPct val="130000"/>
                        </a:lnSpc>
                        <a:spcAft>
                          <a:spcPts val="800"/>
                        </a:spcAft>
                        <a:tabLst>
                          <a:tab pos="5671185" algn="l"/>
                        </a:tabLst>
                      </a:pPr>
                      <a:endParaRPr lang="en-US" altLang="zh-CN" sz="1100" smtClean="0">
                        <a:effectLst/>
                        <a:latin typeface="+mn-lt"/>
                        <a:ea typeface="仿宋" panose="02010609060101010101" pitchFamily="49" charset="-122"/>
                        <a:cs typeface="Times New Roman" panose="02020603050405020304" pitchFamily="18" charset="0"/>
                      </a:endParaRPr>
                    </a:p>
                    <a:p>
                      <a:pPr algn="just" hangingPunct="0">
                        <a:lnSpc>
                          <a:spcPct val="130000"/>
                        </a:lnSpc>
                        <a:spcAft>
                          <a:spcPts val="800"/>
                        </a:spcAft>
                        <a:tabLst>
                          <a:tab pos="5671185" algn="l"/>
                        </a:tabLst>
                      </a:pPr>
                      <a:endParaRPr lang="en-US" altLang="zh-CN" sz="1100" smtClean="0">
                        <a:effectLst/>
                        <a:latin typeface="+mn-lt"/>
                        <a:ea typeface="仿宋" panose="02010609060101010101" pitchFamily="49" charset="-122"/>
                        <a:cs typeface="Times New Roman" panose="02020603050405020304" pitchFamily="18" charset="0"/>
                      </a:endParaRPr>
                    </a:p>
                    <a:p>
                      <a:pPr algn="just" hangingPunct="0">
                        <a:lnSpc>
                          <a:spcPct val="130000"/>
                        </a:lnSpc>
                        <a:spcAft>
                          <a:spcPts val="800"/>
                        </a:spcAft>
                        <a:tabLst>
                          <a:tab pos="5671185" algn="l"/>
                        </a:tabLst>
                      </a:pP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0">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催化剂</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浓硫酸</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酸或碱</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催化剂的</a:t>
                      </a:r>
                      <a:endParaRPr lang="zh-CN" sz="1100">
                        <a:effectLst/>
                        <a:latin typeface="+mn-lt"/>
                        <a:ea typeface="仿宋" panose="02010609060101010101" pitchFamily="49" charset="-122"/>
                        <a:cs typeface="Times New Roman" panose="02020603050405020304" pitchFamily="18" charset="0"/>
                      </a:endParaRPr>
                    </a:p>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其他作用</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吸收水使平衡右移，提高反应物的转化率</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碱中和酯水解生成的羧酸，提高酯的水解率</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反应温度</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加热</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0">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反应类型</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取代反应</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p:pic>
        <p:nvPicPr>
          <p:cNvPr id="4097" name="图片 3" descr="YTImage24D216.tif&amp;250&amp;1-1$"/>
          <p:cNvPicPr>
            <a:picLocks noChangeAspect="1" noChangeArrowheads="1"/>
          </p:cNvPicPr>
          <p:nvPr/>
        </p:nvPicPr>
        <p:blipFill>
          <a:blip r:embed="rId2" cstate="print">
            <a:clrChange>
              <a:clrFrom>
                <a:srgbClr val="FFFEFC"/>
              </a:clrFrom>
              <a:clrTo>
                <a:srgbClr val="FFFEFC">
                  <a:alpha val="0"/>
                </a:srgbClr>
              </a:clrTo>
            </a:clrChange>
            <a:extLst>
              <a:ext uri="{28A0092B-C50C-407E-A947-70E740481C1C}">
                <a14:useLocalDpi xmlns:a14="http://schemas.microsoft.com/office/drawing/2010/main" val="0"/>
              </a:ext>
            </a:extLst>
          </a:blip>
          <a:srcRect b="47323"/>
          <a:stretch>
            <a:fillRect/>
          </a:stretch>
        </p:blipFill>
        <p:spPr bwMode="auto">
          <a:xfrm>
            <a:off x="3430905" y="2565400"/>
            <a:ext cx="4102735" cy="1137285"/>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3" descr="YTImage24D216.tif&amp;250&amp;1-1$"/>
          <p:cNvPicPr>
            <a:picLocks noChangeAspect="1" noChangeArrowheads="1"/>
          </p:cNvPicPr>
          <p:nvPr/>
        </p:nvPicPr>
        <p:blipFill>
          <a:blip r:embed="rId2" cstate="print">
            <a:clrChange>
              <a:clrFrom>
                <a:srgbClr val="FFFEFC"/>
              </a:clrFrom>
              <a:clrTo>
                <a:srgbClr val="FFFEFC">
                  <a:alpha val="0"/>
                </a:srgbClr>
              </a:clrTo>
            </a:clrChange>
            <a:extLst>
              <a:ext uri="{28A0092B-C50C-407E-A947-70E740481C1C}">
                <a14:useLocalDpi xmlns:a14="http://schemas.microsoft.com/office/drawing/2010/main" val="0"/>
              </a:ext>
            </a:extLst>
          </a:blip>
          <a:srcRect t="50624"/>
          <a:stretch>
            <a:fillRect/>
          </a:stretch>
        </p:blipFill>
        <p:spPr bwMode="auto">
          <a:xfrm>
            <a:off x="7103110" y="2493010"/>
            <a:ext cx="4083050" cy="106108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959511"/>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常见酯化反应类型</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）一元醇与一元羧酸反应生成一元酯。</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）一元醇与二元羧酸或二元醇与一元羧酸反应生成二元酯。如</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2C</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565352" y="2780927"/>
            <a:ext cx="3516305" cy="1026933"/>
          </a:xfrm>
          <a:prstGeom prst="rect">
            <a:avLst/>
          </a:prstGeom>
        </p:spPr>
      </p:pic>
      <p:pic>
        <p:nvPicPr>
          <p:cNvPr id="3" name="图片 2"/>
          <p:cNvPicPr>
            <a:picLocks noChangeAspect="1"/>
          </p:cNvPicPr>
          <p:nvPr/>
        </p:nvPicPr>
        <p:blipFill>
          <a:blip r:embed="rId2"/>
          <a:stretch>
            <a:fillRect/>
          </a:stretch>
        </p:blipFill>
        <p:spPr>
          <a:xfrm>
            <a:off x="4081657" y="3078523"/>
            <a:ext cx="1437169" cy="431742"/>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708981"/>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）二元醇与二元酸反应生成环酯和高分子酯。如</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smtClean="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smtClean="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smtClean="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smtClean="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）羟基羧酸分子间也可以发生酯化反应生成普通酯、环酯和高分子酯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630710" y="1484784"/>
            <a:ext cx="7134767" cy="3021657"/>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23283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甲酸及甲酸酯的两种性质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甲酸</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990750" y="2132856"/>
            <a:ext cx="7996101" cy="2123225"/>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47135"/>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甲酸</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与银氨溶液、新制</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悬浊液发生的反应：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仿宋" panose="02010609060101010101" pitchFamily="49" charset="-122"/>
                            <a:ea typeface="仿宋" panose="02010609060101010101" pitchFamily="49" charset="-122"/>
                            <a:cs typeface="Times New Roman" panose="02020603050405020304" pitchFamily="18" charset="0"/>
                          </a:rPr>
                          <m:t>水浴加热</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2NH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2Cu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2NaOH</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Cu</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47135"/>
              </a:xfrm>
              <a:blipFill rotWithShape="1">
                <a:blip r:embed="rId1"/>
                <a:stretch>
                  <a:fillRect l="-2" t="-24" r="1" b="17"/>
                </a:stretch>
              </a:blipFill>
            </p:spPr>
            <p:txBody>
              <a:bodyPr/>
              <a:lstStyle/>
              <a:p>
                <a:r>
                  <a:rPr lang="zh-CN" altLang="en-US">
                    <a:noFill/>
                  </a:rPr>
                  <a:t> </a:t>
                </a:r>
              </a:p>
            </p:txBody>
          </p:sp>
        </mc:Fallback>
      </mc:AlternateContent>
      <p:pic>
        <p:nvPicPr>
          <p:cNvPr id="4" name="图片 3" descr="YTImage名师点拨.eps&amp;252&amp;1-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908720"/>
            <a:ext cx="1728470" cy="403860"/>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946678" y="1600113"/>
            <a:ext cx="7759530" cy="2306567"/>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170099"/>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2025∙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天津河北区高三期中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酚酯合成方法之一是由酚与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酰卤</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反应制得。</a:t>
            </a:r>
            <a:r>
              <a:rPr lang="en-US" altLang="zh-CN" b="1">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一种医药中间体，常用来制备抗凝血药，可通过以下路线合成。</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图片 2" descr="YTImage24典例2.eps&amp;254&amp;1-2$"/>
          <p:cNvPicPr/>
          <p:nvPr/>
        </p:nvPicPr>
        <p:blipFill>
          <a:blip r:embed="rId1" cstate="print">
            <a:extLst>
              <a:ext uri="{28A0092B-C50C-407E-A947-70E740481C1C}">
                <a14:useLocalDpi xmlns:a14="http://schemas.microsoft.com/office/drawing/2010/main" val="0"/>
              </a:ext>
            </a:extLst>
          </a:blip>
          <a:stretch>
            <a:fillRect/>
          </a:stretch>
        </p:blipFill>
        <p:spPr>
          <a:xfrm>
            <a:off x="360854" y="908720"/>
            <a:ext cx="1286510" cy="414655"/>
          </a:xfrm>
          <a:prstGeom prst="rect">
            <a:avLst/>
          </a:prstGeom>
        </p:spPr>
      </p:pic>
      <p:pic>
        <p:nvPicPr>
          <p:cNvPr id="2" name="图片 1"/>
          <p:cNvPicPr>
            <a:picLocks noChangeAspect="1"/>
          </p:cNvPicPr>
          <p:nvPr/>
        </p:nvPicPr>
        <p:blipFill>
          <a:blip r:embed="rId2"/>
          <a:stretch>
            <a:fillRect/>
          </a:stretch>
        </p:blipFill>
        <p:spPr>
          <a:xfrm>
            <a:off x="1007787" y="1658996"/>
            <a:ext cx="1306517" cy="940907"/>
          </a:xfrm>
          <a:prstGeom prst="rect">
            <a:avLst/>
          </a:prstGeom>
        </p:spPr>
      </p:pic>
      <p:pic>
        <p:nvPicPr>
          <p:cNvPr id="5" name="图片 4"/>
          <p:cNvPicPr>
            <a:picLocks noChangeAspect="1"/>
          </p:cNvPicPr>
          <p:nvPr/>
        </p:nvPicPr>
        <p:blipFill>
          <a:blip r:embed="rId3"/>
          <a:stretch>
            <a:fillRect/>
          </a:stretch>
        </p:blipFill>
        <p:spPr>
          <a:xfrm>
            <a:off x="4798130" y="1617901"/>
            <a:ext cx="1521582" cy="1483946"/>
          </a:xfrm>
          <a:prstGeom prst="rect">
            <a:avLst/>
          </a:prstGeom>
        </p:spPr>
      </p:pic>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3082040" y="3068960"/>
            <a:ext cx="5107783" cy="3564695"/>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与银氨溶液反应有银镜生成，则</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的结构简式是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257&amp;1-1$"/>
          <p:cNvPicPr/>
          <p:nvPr/>
        </p:nvPicPr>
        <p:blipFill>
          <a:blip r:embed="rId1" cstate="print">
            <a:extLst>
              <a:ext uri="{28A0092B-C50C-407E-A947-70E740481C1C}">
                <a14:useLocalDpi xmlns:a14="http://schemas.microsoft.com/office/drawing/2010/main" val="0"/>
              </a:ext>
            </a:extLst>
          </a:blip>
          <a:stretch>
            <a:fillRect/>
          </a:stretch>
        </p:blipFill>
        <p:spPr>
          <a:xfrm>
            <a:off x="478582" y="1484784"/>
            <a:ext cx="953770" cy="339725"/>
          </a:xfrm>
          <a:prstGeom prst="rect">
            <a:avLst/>
          </a:prstGeom>
        </p:spPr>
      </p:pic>
      <p:sp>
        <p:nvSpPr>
          <p:cNvPr id="2" name="矩形 1"/>
          <p:cNvSpPr/>
          <p:nvPr/>
        </p:nvSpPr>
        <p:spPr>
          <a:xfrm>
            <a:off x="360854" y="1268760"/>
            <a:ext cx="11485848" cy="1200329"/>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rgbClr val="000000"/>
                </a:solidFill>
                <a:ea typeface="Times New Roman" panose="02020603050405020304" pitchFamily="18" charset="0"/>
                <a:cs typeface="Times New Roman" panose="02020603050405020304" pitchFamily="18" charset="0"/>
              </a:rPr>
              <a:t>                 A</a:t>
            </a:r>
            <a:r>
              <a:rPr lang="zh-CN" altLang="zh-CN" sz="2400">
                <a:solidFill>
                  <a:srgbClr val="000000"/>
                </a:solidFill>
                <a:ea typeface="楷体" panose="02010609060101010101" pitchFamily="49" charset="-122"/>
                <a:cs typeface="Times New Roman" panose="02020603050405020304" pitchFamily="18" charset="0"/>
              </a:rPr>
              <a:t>与银氨溶液反应有银镜生成，则</a:t>
            </a:r>
            <a:r>
              <a:rPr lang="en-US" altLang="zh-CN" sz="2400">
                <a:solidFill>
                  <a:srgbClr val="000000"/>
                </a:solidFill>
                <a:ea typeface="Times New Roman" panose="02020603050405020304" pitchFamily="18" charset="0"/>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中存在醛基，由流程图可知，</a:t>
            </a:r>
            <a:r>
              <a:rPr lang="en-US" altLang="zh-CN" sz="2400">
                <a:solidFill>
                  <a:srgbClr val="000000"/>
                </a:solidFill>
                <a:ea typeface="Times New Roman" panose="02020603050405020304" pitchFamily="18" charset="0"/>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与氧气反应可以生成乙酸，则</a:t>
            </a:r>
            <a:r>
              <a:rPr lang="en-US" altLang="zh-CN" sz="2400">
                <a:solidFill>
                  <a:srgbClr val="000000"/>
                </a:solidFill>
                <a:ea typeface="Times New Roman" panose="02020603050405020304" pitchFamily="18" charset="0"/>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为</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ea typeface="Times New Roman" panose="02020603050405020304" pitchFamily="18" charset="0"/>
                <a:cs typeface="Times New Roman" panose="02020603050405020304" pitchFamily="18" charset="0"/>
              </a:rPr>
              <a:t>CHO</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400">
              <a:cs typeface="Times New Roman" panose="02020603050405020304" pitchFamily="18" charset="0"/>
            </a:endParaRPr>
          </a:p>
        </p:txBody>
      </p:sp>
      <p:pic>
        <p:nvPicPr>
          <p:cNvPr id="7" name="图片 6" descr="YTImage24答案.eps&amp;258&amp;1-1$"/>
          <p:cNvPicPr/>
          <p:nvPr/>
        </p:nvPicPr>
        <p:blipFill>
          <a:blip r:embed="rId2">
            <a:extLst>
              <a:ext uri="{28A0092B-C50C-407E-A947-70E740481C1C}">
                <a14:useLocalDpi xmlns:a14="http://schemas.microsoft.com/office/drawing/2010/main" val="0"/>
              </a:ext>
            </a:extLst>
          </a:blip>
          <a:stretch>
            <a:fillRect/>
          </a:stretch>
        </p:blipFill>
        <p:spPr>
          <a:xfrm>
            <a:off x="478583" y="2631506"/>
            <a:ext cx="953770" cy="360224"/>
          </a:xfrm>
          <a:prstGeom prst="rect">
            <a:avLst/>
          </a:prstGeom>
        </p:spPr>
      </p:pic>
      <p:sp>
        <p:nvSpPr>
          <p:cNvPr id="8" name="矩形 7"/>
          <p:cNvSpPr/>
          <p:nvPr/>
        </p:nvSpPr>
        <p:spPr>
          <a:xfrm>
            <a:off x="1486694" y="2496245"/>
            <a:ext cx="1758815"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ea typeface="Times New Roman" panose="02020603050405020304" pitchFamily="18" charset="0"/>
                <a:cs typeface="Times New Roman" panose="02020603050405020304" pitchFamily="18" charset="0"/>
              </a:rPr>
              <a:t>CHO</a:t>
            </a:r>
            <a:r>
              <a:rPr lang="en-US" altLang="zh-CN" sz="2400">
                <a:solidFill>
                  <a:srgbClr val="000000"/>
                </a:solidFill>
                <a:latin typeface="楷体" panose="02010609060101010101" pitchFamily="49" charset="-122"/>
                <a:cs typeface="Times New Roman" panose="02020603050405020304" pitchFamily="18" charset="0"/>
              </a:rPr>
              <a:t>　</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的反应类型是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76248"/>
              </a:xfrm>
              <a:blipFill rotWithShape="1">
                <a:blip r:embed="rId1"/>
                <a:stretch>
                  <a:fillRect l="-2" t="-109" r="1" b="-46010"/>
                </a:stretch>
              </a:blipFill>
            </p:spPr>
            <p:txBody>
              <a:bodyPr/>
              <a:lstStyle/>
              <a:p>
                <a:r>
                  <a:rPr lang="zh-CN" altLang="en-US">
                    <a:noFill/>
                  </a:rPr>
                  <a:t> </a:t>
                </a:r>
              </a:p>
            </p:txBody>
          </p:sp>
        </mc:Fallback>
      </mc:AlternateContent>
      <p:pic>
        <p:nvPicPr>
          <p:cNvPr id="3" name="图片 2" descr="YTImage24解析.eps&amp;257&amp;1-1$"/>
          <p:cNvPicPr/>
          <p:nvPr/>
        </p:nvPicPr>
        <p:blipFill>
          <a:blip r:embed="rId2" cstate="print">
            <a:extLst>
              <a:ext uri="{28A0092B-C50C-407E-A947-70E740481C1C}">
                <a14:useLocalDpi xmlns:a14="http://schemas.microsoft.com/office/drawing/2010/main" val="0"/>
              </a:ext>
            </a:extLst>
          </a:blip>
          <a:stretch>
            <a:fillRect/>
          </a:stretch>
        </p:blipFill>
        <p:spPr>
          <a:xfrm>
            <a:off x="406574" y="1412776"/>
            <a:ext cx="953770" cy="339725"/>
          </a:xfrm>
          <a:prstGeom prst="rect">
            <a:avLst/>
          </a:prstGeom>
        </p:spPr>
      </p:pic>
      <p:sp>
        <p:nvSpPr>
          <p:cNvPr id="2" name="矩形 1"/>
          <p:cNvSpPr/>
          <p:nvPr/>
        </p:nvSpPr>
        <p:spPr>
          <a:xfrm>
            <a:off x="406574" y="1268760"/>
            <a:ext cx="11440128" cy="1959511"/>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由</a:t>
            </a:r>
            <a:r>
              <a:rPr lang="en-US" altLang="zh-CN" sz="2400">
                <a:solidFill>
                  <a:srgbClr val="000000"/>
                </a:solidFill>
                <a:ea typeface="Times New Roman" panose="02020603050405020304" pitchFamily="18" charset="0"/>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和</a:t>
            </a:r>
            <a:r>
              <a:rPr lang="en-US" altLang="zh-CN" sz="2400">
                <a:solidFill>
                  <a:srgbClr val="000000"/>
                </a:solidFill>
                <a:ea typeface="Times New Roman" panose="02020603050405020304" pitchFamily="18" charset="0"/>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的结构简式可以看出，乙酸分子羧基中的羟基被氯原子取代</a:t>
            </a:r>
            <a:r>
              <a:rPr lang="zh-CN" altLang="zh-CN" sz="2400" smtClean="0">
                <a:solidFill>
                  <a:srgbClr val="000000"/>
                </a:solidFill>
                <a:ea typeface="楷体" panose="02010609060101010101" pitchFamily="49" charset="-122"/>
                <a:cs typeface="Times New Roman" panose="02020603050405020304" pitchFamily="18" charset="0"/>
              </a:rPr>
              <a:t>生成</a:t>
            </a:r>
            <a:endParaRPr lang="en-US" altLang="zh-CN" sz="2400" smtClean="0">
              <a:solidFill>
                <a:srgbClr val="000000"/>
              </a:solidFill>
              <a:ea typeface="楷体" panose="02010609060101010101" pitchFamily="49" charset="-122"/>
              <a:cs typeface="Times New Roman" panose="02020603050405020304" pitchFamily="18" charset="0"/>
            </a:endParaRPr>
          </a:p>
          <a:p>
            <a:pPr algn="just">
              <a:lnSpc>
                <a:spcPct val="150000"/>
              </a:lnSpc>
              <a:spcAft>
                <a:spcPts val="800"/>
              </a:spcAft>
              <a:tabLst>
                <a:tab pos="5671185" algn="l"/>
              </a:tabLst>
            </a:pPr>
            <a:r>
              <a:rPr lang="en-US" altLang="zh-CN" sz="2400" smtClean="0">
                <a:solidFill>
                  <a:srgbClr val="000000"/>
                </a:solidFill>
                <a:ea typeface="Times New Roman" panose="02020603050405020304" pitchFamily="18" charset="0"/>
                <a:cs typeface="Times New Roman" panose="02020603050405020304" pitchFamily="18" charset="0"/>
              </a:rPr>
              <a:t>                  </a:t>
            </a:r>
            <a:endParaRPr lang="en-US" altLang="zh-CN" sz="2400" smtClean="0">
              <a:solidFill>
                <a:srgbClr val="000000"/>
              </a:solidFill>
              <a:ea typeface="Times New Roman" panose="02020603050405020304" pitchFamily="18" charset="0"/>
              <a:cs typeface="Times New Roman" panose="02020603050405020304" pitchFamily="18" charset="0"/>
            </a:endParaRPr>
          </a:p>
          <a:p>
            <a:pPr algn="just">
              <a:lnSpc>
                <a:spcPct val="150000"/>
              </a:lnSpc>
              <a:spcAft>
                <a:spcPts val="800"/>
              </a:spcAft>
              <a:tabLst>
                <a:tab pos="5671185" algn="l"/>
              </a:tabLst>
            </a:pPr>
            <a:r>
              <a:rPr lang="en-US" altLang="zh-CN" sz="2400">
                <a:solidFill>
                  <a:srgbClr val="000000"/>
                </a:solidFill>
                <a:ea typeface="楷体" panose="02010609060101010101" pitchFamily="49" charset="-122"/>
                <a:cs typeface="Times New Roman" panose="02020603050405020304" pitchFamily="18" charset="0"/>
              </a:rPr>
              <a:t> </a:t>
            </a: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发生了取代反应。</a:t>
            </a:r>
            <a:endParaRPr lang="zh-CN" altLang="zh-CN" sz="1400">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416233" y="2110581"/>
            <a:ext cx="1107583" cy="994674"/>
          </a:xfrm>
          <a:prstGeom prst="rect">
            <a:avLst/>
          </a:prstGeom>
        </p:spPr>
      </p:pic>
      <p:pic>
        <p:nvPicPr>
          <p:cNvPr id="6" name="图片 5" descr="YTImage24答案.eps&amp;258&amp;1-1$"/>
          <p:cNvPicPr/>
          <p:nvPr/>
        </p:nvPicPr>
        <p:blipFill>
          <a:blip r:embed="rId4">
            <a:extLst>
              <a:ext uri="{28A0092B-C50C-407E-A947-70E740481C1C}">
                <a14:useLocalDpi xmlns:a14="http://schemas.microsoft.com/office/drawing/2010/main" val="0"/>
              </a:ext>
            </a:extLst>
          </a:blip>
          <a:stretch>
            <a:fillRect/>
          </a:stretch>
        </p:blipFill>
        <p:spPr>
          <a:xfrm>
            <a:off x="434677" y="3283224"/>
            <a:ext cx="953770" cy="360224"/>
          </a:xfrm>
          <a:prstGeom prst="rect">
            <a:avLst/>
          </a:prstGeom>
        </p:spPr>
      </p:pic>
      <p:sp>
        <p:nvSpPr>
          <p:cNvPr id="8" name="矩形 7"/>
          <p:cNvSpPr/>
          <p:nvPr/>
        </p:nvSpPr>
        <p:spPr>
          <a:xfrm>
            <a:off x="1414686" y="3154989"/>
            <a:ext cx="1422184" cy="559769"/>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latin typeface="楷体" panose="02010609060101010101" pitchFamily="49" charset="-122"/>
                <a:ea typeface="楷体" panose="02010609060101010101" pitchFamily="49" charset="-122"/>
                <a:cs typeface="Times New Roman" panose="02020603050405020304" pitchFamily="18" charset="0"/>
              </a:rPr>
              <a:t>取代反应</a:t>
            </a:r>
            <a:endParaRPr lang="zh-CN" altLang="zh-CN" sz="1400">
              <a:latin typeface="楷体" panose="02010609060101010101" pitchFamily="49" charset="-122"/>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34566" y="764704"/>
                <a:ext cx="11485848" cy="5627310"/>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乙醛的化学性质</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加成反应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催化加氢（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𝐍𝐢</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加热、加压</m:t>
                        </m:r>
                      </m:e>
                    </m:eqArr>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HCN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加成：</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.化学方程式</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HCN</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催化剂</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34566" y="764704"/>
                <a:ext cx="11485848" cy="5627310"/>
              </a:xfrm>
              <a:blipFill rotWithShape="1">
                <a:blip r:embed="rId1"/>
                <a:stretch>
                  <a:fillRect l="-5" t="-3" r="5" b="-134"/>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4150990" y="5013176"/>
            <a:ext cx="2381250" cy="123825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的结构简式是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257&amp;1-1$"/>
          <p:cNvPicPr/>
          <p:nvPr/>
        </p:nvPicPr>
        <p:blipFill>
          <a:blip r:embed="rId1" cstate="print">
            <a:extLst>
              <a:ext uri="{28A0092B-C50C-407E-A947-70E740481C1C}">
                <a14:useLocalDpi xmlns:a14="http://schemas.microsoft.com/office/drawing/2010/main" val="0"/>
              </a:ext>
            </a:extLst>
          </a:blip>
          <a:stretch>
            <a:fillRect/>
          </a:stretch>
        </p:blipFill>
        <p:spPr>
          <a:xfrm>
            <a:off x="478582" y="1484784"/>
            <a:ext cx="953770" cy="339725"/>
          </a:xfrm>
          <a:prstGeom prst="rect">
            <a:avLst/>
          </a:prstGeom>
        </p:spPr>
      </p:pic>
      <p:sp>
        <p:nvSpPr>
          <p:cNvPr id="2" name="矩形 1"/>
          <p:cNvSpPr/>
          <p:nvPr/>
        </p:nvSpPr>
        <p:spPr>
          <a:xfrm>
            <a:off x="487726" y="1340768"/>
            <a:ext cx="11368120" cy="1959511"/>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rgbClr val="000000"/>
                </a:solidFill>
                <a:ea typeface="Times New Roman" panose="02020603050405020304" pitchFamily="18" charset="0"/>
                <a:cs typeface="Times New Roman" panose="02020603050405020304" pitchFamily="18" charset="0"/>
              </a:rPr>
              <a:t>              D</a:t>
            </a:r>
            <a:r>
              <a:rPr lang="zh-CN" altLang="zh-CN" sz="2400">
                <a:solidFill>
                  <a:srgbClr val="000000"/>
                </a:solidFill>
                <a:ea typeface="楷体" panose="02010609060101010101" pitchFamily="49" charset="-122"/>
                <a:cs typeface="Times New Roman" panose="02020603050405020304" pitchFamily="18" charset="0"/>
              </a:rPr>
              <a:t>与甲醇在浓硫酸、加热条件下发生酯化反应生成</a:t>
            </a:r>
            <a:r>
              <a:rPr lang="en-US" altLang="zh-CN" sz="2400">
                <a:solidFill>
                  <a:srgbClr val="000000"/>
                </a:solidFill>
                <a:ea typeface="Times New Roman" panose="02020603050405020304" pitchFamily="18" charset="0"/>
                <a:cs typeface="Times New Roman" panose="02020603050405020304" pitchFamily="18" charset="0"/>
              </a:rPr>
              <a:t>E</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E</a:t>
            </a:r>
            <a:r>
              <a:rPr lang="zh-CN" altLang="zh-CN" sz="2400">
                <a:solidFill>
                  <a:srgbClr val="000000"/>
                </a:solidFill>
                <a:ea typeface="楷体" panose="02010609060101010101" pitchFamily="49" charset="-122"/>
                <a:cs typeface="Times New Roman" panose="02020603050405020304" pitchFamily="18" charset="0"/>
              </a:rPr>
              <a:t>的结构简式</a:t>
            </a:r>
            <a:r>
              <a:rPr lang="zh-CN" altLang="zh-CN" sz="2400" smtClean="0">
                <a:solidFill>
                  <a:srgbClr val="000000"/>
                </a:solidFill>
                <a:ea typeface="楷体" panose="02010609060101010101" pitchFamily="49" charset="-122"/>
                <a:cs typeface="Times New Roman" panose="02020603050405020304" pitchFamily="18" charset="0"/>
              </a:rPr>
              <a:t>为</a:t>
            </a:r>
            <a:endParaRPr lang="en-US" altLang="zh-CN" sz="2400" smtClean="0">
              <a:solidFill>
                <a:srgbClr val="000000"/>
              </a:solidFill>
              <a:ea typeface="楷体" panose="02010609060101010101" pitchFamily="49" charset="-122"/>
              <a:cs typeface="Times New Roman" panose="02020603050405020304" pitchFamily="18" charset="0"/>
            </a:endParaRPr>
          </a:p>
          <a:p>
            <a:pPr algn="just">
              <a:lnSpc>
                <a:spcPct val="150000"/>
              </a:lnSpc>
              <a:spcAft>
                <a:spcPts val="800"/>
              </a:spcAft>
              <a:tabLst>
                <a:tab pos="5671185" algn="l"/>
              </a:tabLst>
            </a:pPr>
            <a:r>
              <a:rPr lang="en-US" altLang="zh-CN" sz="2400" smtClean="0">
                <a:solidFill>
                  <a:srgbClr val="000000"/>
                </a:solidFill>
                <a:ea typeface="Times New Roman" panose="02020603050405020304" pitchFamily="18" charset="0"/>
                <a:cs typeface="Times New Roman" panose="02020603050405020304" pitchFamily="18" charset="0"/>
              </a:rPr>
              <a:t> </a:t>
            </a:r>
            <a:endParaRPr lang="en-US" altLang="zh-CN" sz="2400" smtClean="0">
              <a:solidFill>
                <a:srgbClr val="000000"/>
              </a:solidFill>
              <a:ea typeface="Times New Roman" panose="02020603050405020304" pitchFamily="18" charset="0"/>
              <a:cs typeface="Times New Roman" panose="02020603050405020304" pitchFamily="18" charset="0"/>
            </a:endParaRPr>
          </a:p>
          <a:p>
            <a:pPr algn="just">
              <a:lnSpc>
                <a:spcPct val="150000"/>
              </a:lnSpc>
              <a:spcAft>
                <a:spcPts val="800"/>
              </a:spcAft>
              <a:tabLst>
                <a:tab pos="5671185" algn="l"/>
              </a:tabLst>
            </a:pPr>
            <a:r>
              <a:rPr lang="en-US" altLang="zh-CN" sz="2400">
                <a:solidFill>
                  <a:srgbClr val="000000"/>
                </a:solidFill>
                <a:ea typeface="楷体" panose="02010609060101010101" pitchFamily="49" charset="-122"/>
                <a:cs typeface="Times New Roman" panose="02020603050405020304" pitchFamily="18" charset="0"/>
              </a:rPr>
              <a:t> </a:t>
            </a: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400">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60854" y="2065115"/>
            <a:ext cx="2265168" cy="1673740"/>
          </a:xfrm>
          <a:prstGeom prst="rect">
            <a:avLst/>
          </a:prstGeom>
        </p:spPr>
      </p:pic>
      <p:pic>
        <p:nvPicPr>
          <p:cNvPr id="6" name="图片 5" descr="YTImage24答案.eps&amp;258&amp;1-1$"/>
          <p:cNvPicPr/>
          <p:nvPr/>
        </p:nvPicPr>
        <p:blipFill>
          <a:blip r:embed="rId3">
            <a:extLst>
              <a:ext uri="{28A0092B-C50C-407E-A947-70E740481C1C}">
                <a14:useLocalDpi xmlns:a14="http://schemas.microsoft.com/office/drawing/2010/main" val="0"/>
              </a:ext>
            </a:extLst>
          </a:blip>
          <a:stretch>
            <a:fillRect/>
          </a:stretch>
        </p:blipFill>
        <p:spPr>
          <a:xfrm>
            <a:off x="360854" y="4622457"/>
            <a:ext cx="953770" cy="360224"/>
          </a:xfrm>
          <a:prstGeom prst="rect">
            <a:avLst/>
          </a:prstGeom>
        </p:spPr>
      </p:pic>
      <p:pic>
        <p:nvPicPr>
          <p:cNvPr id="7" name="图片 6"/>
          <p:cNvPicPr>
            <a:picLocks noChangeAspect="1"/>
          </p:cNvPicPr>
          <p:nvPr/>
        </p:nvPicPr>
        <p:blipFill>
          <a:blip r:embed="rId4"/>
          <a:stretch>
            <a:fillRect/>
          </a:stretch>
        </p:blipFill>
        <p:spPr>
          <a:xfrm>
            <a:off x="1680663" y="3993910"/>
            <a:ext cx="2161195" cy="16173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和过量</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溶液共热时反应的化学方程式：</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257&amp;1-1$"/>
          <p:cNvPicPr/>
          <p:nvPr/>
        </p:nvPicPr>
        <p:blipFill>
          <a:blip r:embed="rId1" cstate="print">
            <a:extLst>
              <a:ext uri="{28A0092B-C50C-407E-A947-70E740481C1C}">
                <a14:useLocalDpi xmlns:a14="http://schemas.microsoft.com/office/drawing/2010/main" val="0"/>
              </a:ext>
            </a:extLst>
          </a:blip>
          <a:stretch>
            <a:fillRect/>
          </a:stretch>
        </p:blipFill>
        <p:spPr>
          <a:xfrm>
            <a:off x="478582" y="1505099"/>
            <a:ext cx="953770" cy="339725"/>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360854" y="1362056"/>
                <a:ext cx="11485848" cy="4155176"/>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chemeClr val="tx1"/>
                    </a:solidFill>
                    <a:ea typeface="楷体" panose="02010609060101010101" pitchFamily="49" charset="-122"/>
                    <a:cs typeface="Times New Roman" panose="02020603050405020304" pitchFamily="18" charset="0"/>
                  </a:rPr>
                  <a:t>                </a:t>
                </a:r>
                <a:r>
                  <a:rPr lang="zh-CN" altLang="zh-CN" sz="2400" smtClean="0">
                    <a:solidFill>
                      <a:schemeClr val="tx1"/>
                    </a:solidFill>
                    <a:ea typeface="楷体" panose="02010609060101010101" pitchFamily="49" charset="-122"/>
                    <a:cs typeface="Times New Roman" panose="02020603050405020304" pitchFamily="18" charset="0"/>
                  </a:rPr>
                  <a:t>由</a:t>
                </a:r>
                <a:r>
                  <a:rPr lang="en-US" altLang="zh-CN" sz="2400">
                    <a:solidFill>
                      <a:schemeClr val="tx1"/>
                    </a:solidFill>
                    <a:ea typeface="Times New Roman" panose="02020603050405020304" pitchFamily="18" charset="0"/>
                    <a:cs typeface="Times New Roman" panose="02020603050405020304" pitchFamily="18" charset="0"/>
                  </a:rPr>
                  <a:t>F</a:t>
                </a:r>
                <a:r>
                  <a:rPr lang="zh-CN" altLang="zh-CN" sz="2400">
                    <a:solidFill>
                      <a:schemeClr val="tx1"/>
                    </a:solidFill>
                    <a:ea typeface="楷体" panose="02010609060101010101" pitchFamily="49" charset="-122"/>
                    <a:cs typeface="Times New Roman" panose="02020603050405020304" pitchFamily="18" charset="0"/>
                  </a:rPr>
                  <a:t>的结构简式可知，其在</a:t>
                </a:r>
                <a:r>
                  <a:rPr lang="en-US" altLang="zh-CN" sz="2400">
                    <a:solidFill>
                      <a:schemeClr val="tx1"/>
                    </a:solidFill>
                    <a:ea typeface="Times New Roman" panose="02020603050405020304" pitchFamily="18" charset="0"/>
                    <a:cs typeface="Times New Roman" panose="02020603050405020304" pitchFamily="18" charset="0"/>
                  </a:rPr>
                  <a:t>NaOH</a:t>
                </a:r>
                <a:r>
                  <a:rPr lang="zh-CN" altLang="zh-CN" sz="2400">
                    <a:solidFill>
                      <a:schemeClr val="tx1"/>
                    </a:solidFill>
                    <a:ea typeface="楷体" panose="02010609060101010101" pitchFamily="49" charset="-122"/>
                    <a:cs typeface="Times New Roman" panose="02020603050405020304" pitchFamily="18" charset="0"/>
                  </a:rPr>
                  <a:t>溶液中发生水解反应时，</a:t>
                </a:r>
                <a:r>
                  <a:rPr lang="en-US" altLang="zh-CN" sz="2400">
                    <a:solidFill>
                      <a:schemeClr val="tx1"/>
                    </a:solidFill>
                    <a:ea typeface="Times New Roman" panose="02020603050405020304" pitchFamily="18" charset="0"/>
                    <a:cs typeface="Times New Roman" panose="02020603050405020304" pitchFamily="18" charset="0"/>
                  </a:rPr>
                  <a:t>1 mol</a:t>
                </a:r>
                <a:r>
                  <a:rPr lang="zh-CN" altLang="zh-CN" sz="2400">
                    <a:solidFill>
                      <a:schemeClr val="tx1"/>
                    </a:solidFill>
                    <a:ea typeface="楷体" panose="02010609060101010101" pitchFamily="49" charset="-122"/>
                    <a:cs typeface="Times New Roman" panose="02020603050405020304" pitchFamily="18" charset="0"/>
                  </a:rPr>
                  <a:t>醇酯基消耗</a:t>
                </a:r>
                <a:r>
                  <a:rPr lang="en-US" altLang="zh-CN" sz="2400">
                    <a:solidFill>
                      <a:schemeClr val="tx1"/>
                    </a:solidFill>
                    <a:ea typeface="Times New Roman" panose="02020603050405020304" pitchFamily="18" charset="0"/>
                    <a:cs typeface="Times New Roman" panose="02020603050405020304" pitchFamily="18" charset="0"/>
                  </a:rPr>
                  <a:t>1 mol NaOH</a:t>
                </a:r>
                <a:r>
                  <a:rPr lang="zh-CN" altLang="zh-CN" sz="2400">
                    <a:solidFill>
                      <a:schemeClr val="tx1"/>
                    </a:solidFill>
                    <a:ea typeface="楷体" panose="02010609060101010101" pitchFamily="49" charset="-122"/>
                    <a:cs typeface="Times New Roman" panose="02020603050405020304" pitchFamily="18" charset="0"/>
                  </a:rPr>
                  <a:t>，</a:t>
                </a:r>
                <a:r>
                  <a:rPr lang="en-US" altLang="zh-CN" sz="2400">
                    <a:solidFill>
                      <a:schemeClr val="tx1"/>
                    </a:solidFill>
                    <a:ea typeface="Times New Roman" panose="02020603050405020304" pitchFamily="18" charset="0"/>
                    <a:cs typeface="Times New Roman" panose="02020603050405020304" pitchFamily="18" charset="0"/>
                  </a:rPr>
                  <a:t>1 mol</a:t>
                </a:r>
                <a:r>
                  <a:rPr lang="zh-CN" altLang="zh-CN" sz="2400">
                    <a:solidFill>
                      <a:schemeClr val="tx1"/>
                    </a:solidFill>
                    <a:ea typeface="楷体" panose="02010609060101010101" pitchFamily="49" charset="-122"/>
                    <a:cs typeface="Times New Roman" panose="02020603050405020304" pitchFamily="18" charset="0"/>
                  </a:rPr>
                  <a:t>酚酯基消耗</a:t>
                </a:r>
                <a:r>
                  <a:rPr lang="en-US" altLang="zh-CN" sz="2400">
                    <a:solidFill>
                      <a:schemeClr val="tx1"/>
                    </a:solidFill>
                    <a:ea typeface="Times New Roman" panose="02020603050405020304" pitchFamily="18" charset="0"/>
                    <a:cs typeface="Times New Roman" panose="02020603050405020304" pitchFamily="18" charset="0"/>
                  </a:rPr>
                  <a:t>2 mol NaOH</a:t>
                </a:r>
                <a:r>
                  <a:rPr lang="zh-CN" altLang="zh-CN" sz="2400">
                    <a:solidFill>
                      <a:schemeClr val="tx1"/>
                    </a:solidFill>
                    <a:ea typeface="楷体" panose="02010609060101010101" pitchFamily="49" charset="-122"/>
                    <a:cs typeface="Times New Roman" panose="02020603050405020304" pitchFamily="18" charset="0"/>
                  </a:rPr>
                  <a:t>，故</a:t>
                </a:r>
                <a:r>
                  <a:rPr lang="en-US" altLang="zh-CN" sz="2400">
                    <a:solidFill>
                      <a:schemeClr val="tx1"/>
                    </a:solidFill>
                    <a:ea typeface="Times New Roman" panose="02020603050405020304" pitchFamily="18" charset="0"/>
                    <a:cs typeface="Times New Roman" panose="02020603050405020304" pitchFamily="18" charset="0"/>
                  </a:rPr>
                  <a:t>1 mol F</a:t>
                </a:r>
                <a:r>
                  <a:rPr lang="zh-CN" altLang="zh-CN" sz="2400">
                    <a:solidFill>
                      <a:schemeClr val="tx1"/>
                    </a:solidFill>
                    <a:ea typeface="楷体" panose="02010609060101010101" pitchFamily="49" charset="-122"/>
                    <a:cs typeface="Times New Roman" panose="02020603050405020304" pitchFamily="18" charset="0"/>
                  </a:rPr>
                  <a:t>最多消耗</a:t>
                </a:r>
                <a:r>
                  <a:rPr lang="en-US" altLang="zh-CN" sz="2400">
                    <a:solidFill>
                      <a:schemeClr val="tx1"/>
                    </a:solidFill>
                    <a:ea typeface="Times New Roman" panose="02020603050405020304" pitchFamily="18" charset="0"/>
                    <a:cs typeface="Times New Roman" panose="02020603050405020304" pitchFamily="18" charset="0"/>
                  </a:rPr>
                  <a:t>3 mol NaOH</a:t>
                </a:r>
                <a:r>
                  <a:rPr lang="zh-CN" altLang="zh-CN" sz="2400">
                    <a:solidFill>
                      <a:schemeClr val="tx1"/>
                    </a:solidFill>
                    <a:ea typeface="楷体" panose="02010609060101010101" pitchFamily="49" charset="-122"/>
                    <a:cs typeface="Times New Roman" panose="02020603050405020304" pitchFamily="18" charset="0"/>
                  </a:rPr>
                  <a:t>，</a:t>
                </a:r>
                <a:r>
                  <a:rPr lang="en-US" altLang="zh-CN" sz="2400">
                    <a:solidFill>
                      <a:schemeClr val="tx1"/>
                    </a:solidFill>
                    <a:ea typeface="Times New Roman" panose="02020603050405020304" pitchFamily="18" charset="0"/>
                    <a:cs typeface="Times New Roman" panose="02020603050405020304" pitchFamily="18" charset="0"/>
                  </a:rPr>
                  <a:t>F</a:t>
                </a:r>
                <a:r>
                  <a:rPr lang="zh-CN" altLang="zh-CN" sz="2400" smtClean="0">
                    <a:solidFill>
                      <a:schemeClr val="tx1"/>
                    </a:solidFill>
                    <a:ea typeface="楷体" panose="02010609060101010101" pitchFamily="49" charset="-122"/>
                    <a:cs typeface="Times New Roman" panose="02020603050405020304" pitchFamily="18" charset="0"/>
                  </a:rPr>
                  <a:t>与</a:t>
                </a:r>
                <a:endParaRPr lang="en-US" altLang="zh-CN" sz="2400" smtClean="0">
                  <a:solidFill>
                    <a:schemeClr val="tx1"/>
                  </a:solidFill>
                  <a:ea typeface="楷体" panose="02010609060101010101" pitchFamily="49" charset="-122"/>
                  <a:cs typeface="Times New Roman" panose="02020603050405020304" pitchFamily="18" charset="0"/>
                </a:endParaRPr>
              </a:p>
              <a:p>
                <a:pPr algn="just">
                  <a:lnSpc>
                    <a:spcPct val="150000"/>
                  </a:lnSpc>
                  <a:spcAft>
                    <a:spcPts val="800"/>
                  </a:spcAft>
                  <a:tabLst>
                    <a:tab pos="5671185" algn="l"/>
                  </a:tabLst>
                </a:pPr>
                <a:endParaRPr lang="en-US" altLang="zh-CN" sz="2400" smtClean="0">
                  <a:solidFill>
                    <a:schemeClr val="tx1"/>
                  </a:solidFill>
                  <a:ea typeface="楷体" panose="02010609060101010101" pitchFamily="49" charset="-122"/>
                  <a:cs typeface="Times New Roman" panose="02020603050405020304" pitchFamily="18" charset="0"/>
                </a:endParaRPr>
              </a:p>
              <a:p>
                <a:pPr algn="just">
                  <a:lnSpc>
                    <a:spcPct val="150000"/>
                  </a:lnSpc>
                  <a:spcAft>
                    <a:spcPts val="800"/>
                  </a:spcAft>
                  <a:tabLst>
                    <a:tab pos="5671185" algn="l"/>
                  </a:tabLst>
                </a:pPr>
                <a:r>
                  <a:rPr lang="zh-CN" altLang="zh-CN" sz="2400" smtClean="0">
                    <a:solidFill>
                      <a:schemeClr val="tx1"/>
                    </a:solidFill>
                    <a:ea typeface="楷体" panose="02010609060101010101" pitchFamily="49" charset="-122"/>
                    <a:cs typeface="Times New Roman" panose="02020603050405020304" pitchFamily="18" charset="0"/>
                  </a:rPr>
                  <a:t>过量</a:t>
                </a:r>
                <a:r>
                  <a:rPr lang="en-US" altLang="zh-CN" sz="2400">
                    <a:solidFill>
                      <a:schemeClr val="tx1"/>
                    </a:solidFill>
                    <a:ea typeface="Times New Roman" panose="02020603050405020304" pitchFamily="18" charset="0"/>
                    <a:cs typeface="Times New Roman" panose="02020603050405020304" pitchFamily="18" charset="0"/>
                  </a:rPr>
                  <a:t>NaOH</a:t>
                </a:r>
                <a:r>
                  <a:rPr lang="zh-CN" altLang="zh-CN" sz="2400">
                    <a:solidFill>
                      <a:schemeClr val="tx1"/>
                    </a:solidFill>
                    <a:ea typeface="楷体" panose="02010609060101010101" pitchFamily="49" charset="-122"/>
                    <a:cs typeface="Times New Roman" panose="02020603050405020304" pitchFamily="18" charset="0"/>
                  </a:rPr>
                  <a:t>溶液反应的化学方程式</a:t>
                </a:r>
                <a:r>
                  <a:rPr lang="zh-CN" altLang="zh-CN" sz="2400" smtClean="0">
                    <a:solidFill>
                      <a:schemeClr val="tx1"/>
                    </a:solidFill>
                    <a:ea typeface="楷体" panose="02010609060101010101" pitchFamily="49" charset="-122"/>
                    <a:cs typeface="Times New Roman" panose="02020603050405020304" pitchFamily="18" charset="0"/>
                  </a:rPr>
                  <a:t>为</a:t>
                </a:r>
                <a:r>
                  <a:rPr lang="en-US" altLang="zh-CN" sz="2400" smtClean="0">
                    <a:solidFill>
                      <a:schemeClr val="tx1"/>
                    </a:solidFill>
                    <a:ea typeface="Times New Roman" panose="02020603050405020304" pitchFamily="18" charset="0"/>
                    <a:cs typeface="Times New Roman" panose="02020603050405020304" pitchFamily="18" charset="0"/>
                  </a:rPr>
                  <a:t>                          </a:t>
                </a:r>
                <a:r>
                  <a:rPr lang="zh-CN" altLang="zh-CN" sz="2400" smtClean="0">
                    <a:solidFill>
                      <a:schemeClr val="tx1"/>
                    </a:solidFill>
                    <a:cs typeface="Times New Roman" panose="02020603050405020304" pitchFamily="18" charset="0"/>
                  </a:rPr>
                  <a:t>＋</a:t>
                </a:r>
                <a:r>
                  <a:rPr lang="en-US" altLang="zh-CN" sz="2400">
                    <a:solidFill>
                      <a:schemeClr val="tx1"/>
                    </a:solidFill>
                    <a:ea typeface="Times New Roman" panose="02020603050405020304" pitchFamily="18" charset="0"/>
                    <a:cs typeface="Times New Roman" panose="02020603050405020304" pitchFamily="18" charset="0"/>
                  </a:rPr>
                  <a:t>3NaOH</a:t>
                </a:r>
                <a14:m>
                  <m:oMath xmlns:m="http://schemas.openxmlformats.org/officeDocument/2006/math">
                    <m:groupChr>
                      <m:groupChrPr>
                        <m:chr m:val="→"/>
                        <m:vertJc m:val="bot"/>
                        <m:ctrlPr>
                          <a:rPr lang="zh-CN" altLang="zh-CN" sz="24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sz="2400">
                            <a:solidFill>
                              <a:schemeClr val="tx1"/>
                            </a:solidFill>
                            <a:latin typeface="Cambria Math" panose="02040503050406030204" pitchFamily="18" charset="0"/>
                            <a:cs typeface="Times New Roman" panose="02020603050405020304" pitchFamily="18" charset="0"/>
                          </a:rPr>
                          <m:t>   </m:t>
                        </m:r>
                        <m:r>
                          <m:rPr>
                            <m:nor/>
                          </m:rPr>
                          <a:rPr lang="en-US" altLang="zh-CN" sz="2400">
                            <a:solidFill>
                              <a:schemeClr val="tx1"/>
                            </a:solidFill>
                            <a:latin typeface="Cambria Math" panose="02040503050406030204" pitchFamily="18" charset="0"/>
                            <a:cs typeface="Cambria Math" panose="02040503050406030204" pitchFamily="18" charset="0"/>
                          </a:rPr>
                          <m:t>△</m:t>
                        </m:r>
                        <m:r>
                          <m:rPr>
                            <m:nor/>
                          </m:rPr>
                          <a:rPr lang="en-US" altLang="zh-CN" sz="2400">
                            <a:solidFill>
                              <a:schemeClr val="tx1"/>
                            </a:solidFill>
                            <a:latin typeface="Cambria Math" panose="02040503050406030204" pitchFamily="18" charset="0"/>
                            <a:cs typeface="Times New Roman" panose="02020603050405020304" pitchFamily="18" charset="0"/>
                          </a:rPr>
                          <m:t>   </m:t>
                        </m:r>
                      </m:e>
                    </m:groupChr>
                  </m:oMath>
                </a14:m>
                <a:r>
                  <a:rPr lang="en-US" altLang="zh-CN" sz="2400" smtClean="0">
                    <a:solidFill>
                      <a:schemeClr val="tx1"/>
                    </a:solidFill>
                    <a:ea typeface="Times New Roman" panose="02020603050405020304" pitchFamily="18" charset="0"/>
                    <a:cs typeface="Times New Roman" panose="02020603050405020304" pitchFamily="18" charset="0"/>
                  </a:rPr>
                  <a:t>                           </a:t>
                </a:r>
                <a:r>
                  <a:rPr lang="zh-CN" altLang="zh-CN" sz="2400" smtClean="0">
                    <a:solidFill>
                      <a:schemeClr val="tx1"/>
                    </a:solidFill>
                    <a:cs typeface="Times New Roman" panose="02020603050405020304" pitchFamily="18" charset="0"/>
                  </a:rPr>
                  <a:t>＋</a:t>
                </a:r>
                <a:endParaRPr lang="en-US" altLang="zh-CN" sz="2400" smtClean="0">
                  <a:solidFill>
                    <a:schemeClr val="tx1"/>
                  </a:solidFill>
                  <a:cs typeface="Times New Roman" panose="02020603050405020304" pitchFamily="18" charset="0"/>
                </a:endParaRPr>
              </a:p>
              <a:p>
                <a:pPr algn="just">
                  <a:lnSpc>
                    <a:spcPct val="150000"/>
                  </a:lnSpc>
                  <a:spcAft>
                    <a:spcPts val="800"/>
                  </a:spcAft>
                  <a:tabLst>
                    <a:tab pos="5671185" algn="l"/>
                  </a:tabLst>
                </a:pPr>
                <a:endParaRPr lang="en-US" altLang="zh-CN" sz="2400" smtClean="0">
                  <a:solidFill>
                    <a:schemeClr val="tx1"/>
                  </a:solidFill>
                  <a:ea typeface="Times New Roman" panose="02020603050405020304" pitchFamily="18" charset="0"/>
                  <a:cs typeface="Times New Roman" panose="02020603050405020304" pitchFamily="18" charset="0"/>
                </a:endParaRPr>
              </a:p>
              <a:p>
                <a:pPr algn="just">
                  <a:lnSpc>
                    <a:spcPct val="150000"/>
                  </a:lnSpc>
                  <a:spcAft>
                    <a:spcPts val="800"/>
                  </a:spcAft>
                  <a:tabLst>
                    <a:tab pos="5671185" algn="l"/>
                  </a:tabLst>
                </a:pPr>
                <a:r>
                  <a:rPr lang="en-US" altLang="zh-CN" sz="2400" smtClean="0">
                    <a:solidFill>
                      <a:schemeClr val="tx1"/>
                    </a:solidFill>
                    <a:ea typeface="Times New Roman" panose="02020603050405020304" pitchFamily="18" charset="0"/>
                    <a:cs typeface="Times New Roman" panose="02020603050405020304" pitchFamily="18" charset="0"/>
                  </a:rPr>
                  <a:t>CH</a:t>
                </a:r>
                <a:r>
                  <a:rPr lang="en-US" altLang="zh-CN" sz="2400" baseline="-25000" smtClean="0">
                    <a:solidFill>
                      <a:schemeClr val="tx1"/>
                    </a:solidFill>
                    <a:ea typeface="Times New Roman" panose="02020603050405020304" pitchFamily="18" charset="0"/>
                    <a:cs typeface="Times New Roman" panose="02020603050405020304" pitchFamily="18" charset="0"/>
                  </a:rPr>
                  <a:t>3</a:t>
                </a:r>
                <a:r>
                  <a:rPr lang="en-US" altLang="zh-CN" sz="2400" smtClean="0">
                    <a:solidFill>
                      <a:schemeClr val="tx1"/>
                    </a:solidFill>
                    <a:ea typeface="Times New Roman" panose="02020603050405020304" pitchFamily="18" charset="0"/>
                    <a:cs typeface="Times New Roman" panose="02020603050405020304" pitchFamily="18" charset="0"/>
                  </a:rPr>
                  <a:t>COONa</a:t>
                </a:r>
                <a:r>
                  <a:rPr lang="zh-CN" altLang="zh-CN" sz="2400">
                    <a:solidFill>
                      <a:schemeClr val="tx1"/>
                    </a:solidFill>
                    <a:cs typeface="Times New Roman" panose="02020603050405020304" pitchFamily="18" charset="0"/>
                  </a:rPr>
                  <a:t>＋</a:t>
                </a:r>
                <a:r>
                  <a:rPr lang="en-US" altLang="zh-CN" sz="2400">
                    <a:solidFill>
                      <a:schemeClr val="tx1"/>
                    </a:solidFill>
                    <a:ea typeface="Times New Roman" panose="02020603050405020304" pitchFamily="18" charset="0"/>
                    <a:cs typeface="Times New Roman" panose="02020603050405020304" pitchFamily="18" charset="0"/>
                  </a:rPr>
                  <a:t>CH</a:t>
                </a:r>
                <a:r>
                  <a:rPr lang="en-US" altLang="zh-CN" sz="2400" baseline="-25000">
                    <a:solidFill>
                      <a:schemeClr val="tx1"/>
                    </a:solidFill>
                    <a:ea typeface="Times New Roman" panose="02020603050405020304" pitchFamily="18" charset="0"/>
                    <a:cs typeface="Times New Roman" panose="02020603050405020304" pitchFamily="18" charset="0"/>
                  </a:rPr>
                  <a:t>3</a:t>
                </a:r>
                <a:r>
                  <a:rPr lang="en-US" altLang="zh-CN" sz="2400">
                    <a:solidFill>
                      <a:schemeClr val="tx1"/>
                    </a:solidFill>
                    <a:ea typeface="Times New Roman" panose="02020603050405020304" pitchFamily="18" charset="0"/>
                    <a:cs typeface="Times New Roman" panose="02020603050405020304" pitchFamily="18" charset="0"/>
                  </a:rPr>
                  <a:t>OH</a:t>
                </a:r>
                <a:r>
                  <a:rPr lang="zh-CN" altLang="zh-CN" sz="2400">
                    <a:solidFill>
                      <a:schemeClr val="tx1"/>
                    </a:solidFill>
                    <a:cs typeface="Times New Roman" panose="02020603050405020304" pitchFamily="18" charset="0"/>
                  </a:rPr>
                  <a:t>＋</a:t>
                </a:r>
                <a:r>
                  <a:rPr lang="en-US" altLang="zh-CN" sz="2400">
                    <a:solidFill>
                      <a:schemeClr val="tx1"/>
                    </a:solidFill>
                    <a:ea typeface="Times New Roman" panose="02020603050405020304" pitchFamily="18" charset="0"/>
                    <a:cs typeface="Times New Roman" panose="02020603050405020304" pitchFamily="18" charset="0"/>
                  </a:rPr>
                  <a:t>H</a:t>
                </a:r>
                <a:r>
                  <a:rPr lang="en-US" altLang="zh-CN" sz="2400" baseline="-25000">
                    <a:solidFill>
                      <a:schemeClr val="tx1"/>
                    </a:solidFill>
                    <a:ea typeface="Times New Roman" panose="02020603050405020304" pitchFamily="18" charset="0"/>
                    <a:cs typeface="Times New Roman" panose="02020603050405020304" pitchFamily="18" charset="0"/>
                  </a:rPr>
                  <a:t>2</a:t>
                </a:r>
                <a:r>
                  <a:rPr lang="en-US" altLang="zh-CN" sz="2400">
                    <a:solidFill>
                      <a:schemeClr val="tx1"/>
                    </a:solidFill>
                    <a:ea typeface="Times New Roman" panose="02020603050405020304" pitchFamily="18" charset="0"/>
                    <a:cs typeface="Times New Roman" panose="02020603050405020304" pitchFamily="18" charset="0"/>
                  </a:rPr>
                  <a:t>O</a:t>
                </a:r>
                <a:r>
                  <a:rPr lang="zh-CN" altLang="zh-CN" sz="2400">
                    <a:solidFill>
                      <a:schemeClr val="tx1"/>
                    </a:solidFill>
                    <a:ea typeface="楷体" panose="02010609060101010101" pitchFamily="49" charset="-122"/>
                    <a:cs typeface="Times New Roman" panose="02020603050405020304" pitchFamily="18" charset="0"/>
                  </a:rPr>
                  <a:t>。</a:t>
                </a:r>
                <a:endParaRPr lang="zh-CN" altLang="zh-CN" sz="1400">
                  <a:solidFill>
                    <a:schemeClr val="tx1"/>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60854" y="1362056"/>
                <a:ext cx="11485848" cy="4155176"/>
              </a:xfrm>
              <a:prstGeom prst="rect">
                <a:avLst/>
              </a:prstGeom>
              <a:blipFill rotWithShape="1">
                <a:blip r:embed="rId2"/>
                <a:stretch>
                  <a:fillRect l="-2" t="-15" r="1" b="8"/>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5375126" y="2636912"/>
            <a:ext cx="1824850" cy="2554789"/>
          </a:xfrm>
          <a:prstGeom prst="rect">
            <a:avLst/>
          </a:prstGeom>
        </p:spPr>
      </p:pic>
      <p:pic>
        <p:nvPicPr>
          <p:cNvPr id="6" name="图片 5"/>
          <p:cNvPicPr>
            <a:picLocks noChangeAspect="1"/>
          </p:cNvPicPr>
          <p:nvPr/>
        </p:nvPicPr>
        <p:blipFill>
          <a:blip r:embed="rId4"/>
          <a:stretch>
            <a:fillRect/>
          </a:stretch>
        </p:blipFill>
        <p:spPr>
          <a:xfrm>
            <a:off x="9407574" y="2924944"/>
            <a:ext cx="1763045" cy="13727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24答案.eps&amp;258&amp;1-1$"/>
          <p:cNvPicPr/>
          <p:nvPr/>
        </p:nvPicPr>
        <p:blipFill>
          <a:blip r:embed="rId1">
            <a:extLst>
              <a:ext uri="{28A0092B-C50C-407E-A947-70E740481C1C}">
                <a14:useLocalDpi xmlns:a14="http://schemas.microsoft.com/office/drawing/2010/main" val="0"/>
              </a:ext>
            </a:extLst>
          </a:blip>
          <a:stretch>
            <a:fillRect/>
          </a:stretch>
        </p:blipFill>
        <p:spPr>
          <a:xfrm>
            <a:off x="367935" y="1923260"/>
            <a:ext cx="953770" cy="360224"/>
          </a:xfrm>
          <a:prstGeom prst="rect">
            <a:avLst/>
          </a:prstGeom>
        </p:spPr>
      </p:pic>
      <p:pic>
        <p:nvPicPr>
          <p:cNvPr id="2" name="图片 1"/>
          <p:cNvPicPr>
            <a:picLocks noChangeAspect="1"/>
          </p:cNvPicPr>
          <p:nvPr/>
        </p:nvPicPr>
        <p:blipFill>
          <a:blip r:embed="rId2"/>
          <a:stretch>
            <a:fillRect/>
          </a:stretch>
        </p:blipFill>
        <p:spPr>
          <a:xfrm>
            <a:off x="1486694" y="836712"/>
            <a:ext cx="3463636" cy="2533321"/>
          </a:xfrm>
          <a:prstGeom prst="rect">
            <a:avLst/>
          </a:prstGeom>
        </p:spPr>
      </p:pic>
      <p:pic>
        <p:nvPicPr>
          <p:cNvPr id="5" name="图片 4"/>
          <p:cNvPicPr>
            <a:picLocks noChangeAspect="1"/>
          </p:cNvPicPr>
          <p:nvPr/>
        </p:nvPicPr>
        <p:blipFill>
          <a:blip r:embed="rId3"/>
          <a:stretch>
            <a:fillRect/>
          </a:stretch>
        </p:blipFill>
        <p:spPr>
          <a:xfrm>
            <a:off x="359175" y="3789040"/>
            <a:ext cx="7856157" cy="1535021"/>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20260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的说法正确的是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能与溴单质反应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能与金属钠反应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 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最多能和</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分子式是</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baseline="-250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9</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257&amp;1-1$"/>
          <p:cNvPicPr/>
          <p:nvPr/>
        </p:nvPicPr>
        <p:blipFill>
          <a:blip r:embed="rId1" cstate="print">
            <a:extLst>
              <a:ext uri="{28A0092B-C50C-407E-A947-70E740481C1C}">
                <a14:useLocalDpi xmlns:a14="http://schemas.microsoft.com/office/drawing/2010/main" val="0"/>
              </a:ext>
            </a:extLst>
          </a:blip>
          <a:stretch>
            <a:fillRect/>
          </a:stretch>
        </p:blipFill>
        <p:spPr>
          <a:xfrm>
            <a:off x="478582" y="4005064"/>
            <a:ext cx="953770" cy="339725"/>
          </a:xfrm>
          <a:prstGeom prst="rect">
            <a:avLst/>
          </a:prstGeom>
        </p:spPr>
      </p:pic>
      <p:sp>
        <p:nvSpPr>
          <p:cNvPr id="2" name="矩形 1"/>
          <p:cNvSpPr/>
          <p:nvPr/>
        </p:nvSpPr>
        <p:spPr>
          <a:xfrm>
            <a:off x="406574" y="3861048"/>
            <a:ext cx="11440128" cy="1754326"/>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rgbClr val="000000"/>
                </a:solidFill>
                <a:ea typeface="Times New Roman" panose="02020603050405020304" pitchFamily="18" charset="0"/>
                <a:cs typeface="Times New Roman" panose="02020603050405020304" pitchFamily="18" charset="0"/>
              </a:rPr>
              <a:t>               </a:t>
            </a:r>
            <a:r>
              <a:rPr lang="en-US" altLang="zh-CN" sz="2400" spc="-100" smtClean="0">
                <a:solidFill>
                  <a:srgbClr val="000000"/>
                </a:solidFill>
                <a:ea typeface="Times New Roman" panose="02020603050405020304" pitchFamily="18" charset="0"/>
                <a:cs typeface="Times New Roman" panose="02020603050405020304" pitchFamily="18" charset="0"/>
              </a:rPr>
              <a:t>G</a:t>
            </a:r>
            <a:r>
              <a:rPr lang="zh-CN" altLang="zh-CN" sz="2400" spc="-100">
                <a:solidFill>
                  <a:srgbClr val="000000"/>
                </a:solidFill>
                <a:ea typeface="楷体" panose="02010609060101010101" pitchFamily="49" charset="-122"/>
                <a:cs typeface="Times New Roman" panose="02020603050405020304" pitchFamily="18" charset="0"/>
              </a:rPr>
              <a:t>分子结构中存在苯环、酯基、羟基、碳碳双键，所以能与溴单质发生加成反应，能够与金属钠反应产生氢气，</a:t>
            </a:r>
            <a:r>
              <a:rPr lang="en-US" altLang="zh-CN" sz="2400" spc="-100">
                <a:solidFill>
                  <a:srgbClr val="000000"/>
                </a:solidFill>
                <a:ea typeface="Times New Roman" panose="02020603050405020304" pitchFamily="18" charset="0"/>
                <a:cs typeface="Times New Roman" panose="02020603050405020304" pitchFamily="18" charset="0"/>
              </a:rPr>
              <a:t>a</a:t>
            </a:r>
            <a:r>
              <a:rPr lang="zh-CN" altLang="zh-CN" sz="2400" spc="-100">
                <a:solidFill>
                  <a:srgbClr val="000000"/>
                </a:solidFill>
                <a:ea typeface="楷体" panose="02010609060101010101" pitchFamily="49" charset="-122"/>
                <a:cs typeface="Times New Roman" panose="02020603050405020304" pitchFamily="18" charset="0"/>
              </a:rPr>
              <a:t>、</a:t>
            </a:r>
            <a:r>
              <a:rPr lang="en-US" altLang="zh-CN" sz="2400" spc="-100">
                <a:solidFill>
                  <a:srgbClr val="000000"/>
                </a:solidFill>
                <a:ea typeface="Times New Roman" panose="02020603050405020304" pitchFamily="18" charset="0"/>
                <a:cs typeface="Times New Roman" panose="02020603050405020304" pitchFamily="18" charset="0"/>
              </a:rPr>
              <a:t>b</a:t>
            </a:r>
            <a:r>
              <a:rPr lang="zh-CN" altLang="zh-CN" sz="2400" spc="-100">
                <a:solidFill>
                  <a:srgbClr val="000000"/>
                </a:solidFill>
                <a:ea typeface="楷体" panose="02010609060101010101" pitchFamily="49" charset="-122"/>
                <a:cs typeface="Times New Roman" panose="02020603050405020304" pitchFamily="18" charset="0"/>
              </a:rPr>
              <a:t>正确；</a:t>
            </a:r>
            <a:r>
              <a:rPr lang="en-US" altLang="zh-CN" sz="2400" spc="-100">
                <a:solidFill>
                  <a:srgbClr val="000000"/>
                </a:solidFill>
                <a:ea typeface="Times New Roman" panose="02020603050405020304" pitchFamily="18" charset="0"/>
                <a:cs typeface="Times New Roman" panose="02020603050405020304" pitchFamily="18" charset="0"/>
              </a:rPr>
              <a:t>1 mol G</a:t>
            </a:r>
            <a:r>
              <a:rPr lang="zh-CN" altLang="zh-CN" sz="2400" spc="-100">
                <a:solidFill>
                  <a:srgbClr val="000000"/>
                </a:solidFill>
                <a:ea typeface="楷体" panose="02010609060101010101" pitchFamily="49" charset="-122"/>
                <a:cs typeface="Times New Roman" panose="02020603050405020304" pitchFamily="18" charset="0"/>
              </a:rPr>
              <a:t>中含</a:t>
            </a:r>
            <a:r>
              <a:rPr lang="en-US" altLang="zh-CN" sz="2400" spc="-100">
                <a:solidFill>
                  <a:srgbClr val="000000"/>
                </a:solidFill>
                <a:ea typeface="Times New Roman" panose="02020603050405020304" pitchFamily="18" charset="0"/>
                <a:cs typeface="Times New Roman" panose="02020603050405020304" pitchFamily="18" charset="0"/>
              </a:rPr>
              <a:t>1 mol</a:t>
            </a:r>
            <a:r>
              <a:rPr lang="zh-CN" altLang="zh-CN" sz="2400" spc="-100">
                <a:solidFill>
                  <a:srgbClr val="000000"/>
                </a:solidFill>
                <a:ea typeface="楷体" panose="02010609060101010101" pitchFamily="49" charset="-122"/>
                <a:cs typeface="Times New Roman" panose="02020603050405020304" pitchFamily="18" charset="0"/>
              </a:rPr>
              <a:t>碳碳双键和</a:t>
            </a:r>
            <a:r>
              <a:rPr lang="en-US" altLang="zh-CN" sz="2400" spc="-100">
                <a:solidFill>
                  <a:srgbClr val="000000"/>
                </a:solidFill>
                <a:ea typeface="Times New Roman" panose="02020603050405020304" pitchFamily="18" charset="0"/>
                <a:cs typeface="Times New Roman" panose="02020603050405020304" pitchFamily="18" charset="0"/>
              </a:rPr>
              <a:t>1 mol </a:t>
            </a:r>
            <a:r>
              <a:rPr lang="zh-CN" altLang="zh-CN" sz="2400" spc="-100">
                <a:solidFill>
                  <a:srgbClr val="000000"/>
                </a:solidFill>
                <a:ea typeface="楷体" panose="02010609060101010101" pitchFamily="49" charset="-122"/>
                <a:cs typeface="Times New Roman" panose="02020603050405020304" pitchFamily="18" charset="0"/>
              </a:rPr>
              <a:t>苯环，所以最多能与</a:t>
            </a:r>
            <a:r>
              <a:rPr lang="en-US" altLang="zh-CN" sz="2400" spc="-100">
                <a:solidFill>
                  <a:srgbClr val="000000"/>
                </a:solidFill>
                <a:ea typeface="Times New Roman" panose="02020603050405020304" pitchFamily="18" charset="0"/>
                <a:cs typeface="Times New Roman" panose="02020603050405020304" pitchFamily="18" charset="0"/>
              </a:rPr>
              <a:t>4 mol</a:t>
            </a:r>
            <a:r>
              <a:rPr lang="zh-CN" altLang="zh-CN" sz="2400" spc="-100">
                <a:solidFill>
                  <a:srgbClr val="000000"/>
                </a:solidFill>
                <a:ea typeface="楷体" panose="02010609060101010101" pitchFamily="49" charset="-122"/>
                <a:cs typeface="Times New Roman" panose="02020603050405020304" pitchFamily="18" charset="0"/>
              </a:rPr>
              <a:t>氢气发生加成反应，</a:t>
            </a:r>
            <a:r>
              <a:rPr lang="en-US" altLang="zh-CN" sz="2400" spc="-100">
                <a:solidFill>
                  <a:srgbClr val="000000"/>
                </a:solidFill>
                <a:ea typeface="Times New Roman" panose="02020603050405020304" pitchFamily="18" charset="0"/>
                <a:cs typeface="Times New Roman" panose="02020603050405020304" pitchFamily="18" charset="0"/>
              </a:rPr>
              <a:t>c</a:t>
            </a:r>
            <a:r>
              <a:rPr lang="zh-CN" altLang="zh-CN" sz="2400" spc="-100">
                <a:solidFill>
                  <a:srgbClr val="000000"/>
                </a:solidFill>
                <a:ea typeface="楷体" panose="02010609060101010101" pitchFamily="49" charset="-122"/>
                <a:cs typeface="Times New Roman" panose="02020603050405020304" pitchFamily="18" charset="0"/>
              </a:rPr>
              <a:t>错误；</a:t>
            </a:r>
            <a:r>
              <a:rPr lang="en-US" altLang="zh-CN" sz="2400" spc="-100">
                <a:solidFill>
                  <a:srgbClr val="000000"/>
                </a:solidFill>
                <a:ea typeface="Times New Roman" panose="02020603050405020304" pitchFamily="18" charset="0"/>
                <a:cs typeface="Times New Roman" panose="02020603050405020304" pitchFamily="18" charset="0"/>
              </a:rPr>
              <a:t>G</a:t>
            </a:r>
            <a:r>
              <a:rPr lang="zh-CN" altLang="zh-CN" sz="2400" spc="-100">
                <a:solidFill>
                  <a:srgbClr val="000000"/>
                </a:solidFill>
                <a:ea typeface="楷体" panose="02010609060101010101" pitchFamily="49" charset="-122"/>
                <a:cs typeface="Times New Roman" panose="02020603050405020304" pitchFamily="18" charset="0"/>
              </a:rPr>
              <a:t>的分子式为</a:t>
            </a:r>
            <a:r>
              <a:rPr lang="en-US" altLang="zh-CN" sz="2400" spc="-100">
                <a:solidFill>
                  <a:srgbClr val="000000"/>
                </a:solidFill>
                <a:ea typeface="Times New Roman" panose="02020603050405020304" pitchFamily="18" charset="0"/>
                <a:cs typeface="Times New Roman" panose="02020603050405020304" pitchFamily="18" charset="0"/>
              </a:rPr>
              <a:t>C</a:t>
            </a:r>
            <a:r>
              <a:rPr lang="en-US" altLang="zh-CN" sz="2400" spc="-100" baseline="-25000">
                <a:solidFill>
                  <a:srgbClr val="000000"/>
                </a:solidFill>
                <a:ea typeface="Times New Roman" panose="02020603050405020304" pitchFamily="18" charset="0"/>
                <a:cs typeface="Times New Roman" panose="02020603050405020304" pitchFamily="18" charset="0"/>
              </a:rPr>
              <a:t>9</a:t>
            </a:r>
            <a:r>
              <a:rPr lang="en-US" altLang="zh-CN" sz="2400" spc="-100">
                <a:solidFill>
                  <a:srgbClr val="000000"/>
                </a:solidFill>
                <a:ea typeface="Times New Roman" panose="02020603050405020304" pitchFamily="18" charset="0"/>
                <a:cs typeface="Times New Roman" panose="02020603050405020304" pitchFamily="18" charset="0"/>
              </a:rPr>
              <a:t>H</a:t>
            </a:r>
            <a:r>
              <a:rPr lang="en-US" altLang="zh-CN" sz="2400" spc="-100" baseline="-25000">
                <a:solidFill>
                  <a:srgbClr val="000000"/>
                </a:solidFill>
                <a:ea typeface="Times New Roman" panose="02020603050405020304" pitchFamily="18" charset="0"/>
                <a:cs typeface="Times New Roman" panose="02020603050405020304" pitchFamily="18" charset="0"/>
              </a:rPr>
              <a:t>6</a:t>
            </a:r>
            <a:r>
              <a:rPr lang="en-US" altLang="zh-CN" sz="2400" spc="-100">
                <a:solidFill>
                  <a:srgbClr val="000000"/>
                </a:solidFill>
                <a:ea typeface="Times New Roman" panose="02020603050405020304" pitchFamily="18" charset="0"/>
                <a:cs typeface="Times New Roman" panose="02020603050405020304" pitchFamily="18" charset="0"/>
              </a:rPr>
              <a:t>O</a:t>
            </a:r>
            <a:r>
              <a:rPr lang="en-US" altLang="zh-CN" sz="2400" spc="-100" baseline="-25000">
                <a:solidFill>
                  <a:srgbClr val="000000"/>
                </a:solidFill>
                <a:ea typeface="Times New Roman" panose="02020603050405020304" pitchFamily="18" charset="0"/>
                <a:cs typeface="Times New Roman" panose="02020603050405020304" pitchFamily="18" charset="0"/>
              </a:rPr>
              <a:t>3</a:t>
            </a:r>
            <a:r>
              <a:rPr lang="zh-CN" altLang="zh-CN" sz="2400" spc="-100">
                <a:solidFill>
                  <a:srgbClr val="000000"/>
                </a:solidFill>
                <a:ea typeface="楷体" panose="02010609060101010101" pitchFamily="49" charset="-122"/>
                <a:cs typeface="Times New Roman" panose="02020603050405020304" pitchFamily="18" charset="0"/>
              </a:rPr>
              <a:t>，</a:t>
            </a:r>
            <a:r>
              <a:rPr lang="en-US" altLang="zh-CN" sz="2400" spc="-100">
                <a:solidFill>
                  <a:srgbClr val="000000"/>
                </a:solidFill>
                <a:ea typeface="Times New Roman" panose="02020603050405020304" pitchFamily="18" charset="0"/>
                <a:cs typeface="Times New Roman" panose="02020603050405020304" pitchFamily="18" charset="0"/>
              </a:rPr>
              <a:t>d</a:t>
            </a:r>
            <a:r>
              <a:rPr lang="zh-CN" altLang="zh-CN" sz="2400" spc="-100">
                <a:solidFill>
                  <a:srgbClr val="000000"/>
                </a:solidFill>
                <a:ea typeface="楷体" panose="02010609060101010101" pitchFamily="49" charset="-122"/>
                <a:cs typeface="Times New Roman" panose="02020603050405020304" pitchFamily="18" charset="0"/>
              </a:rPr>
              <a:t>正确。</a:t>
            </a:r>
            <a:endParaRPr lang="zh-CN" altLang="zh-CN" sz="1400" spc="-100">
              <a:cs typeface="Times New Roman" panose="02020603050405020304" pitchFamily="18" charset="0"/>
            </a:endParaRPr>
          </a:p>
        </p:txBody>
      </p:sp>
      <p:pic>
        <p:nvPicPr>
          <p:cNvPr id="5" name="图片 4" descr="YTImage24答案.eps&amp;258&amp;1-1$"/>
          <p:cNvPicPr/>
          <p:nvPr/>
        </p:nvPicPr>
        <p:blipFill>
          <a:blip r:embed="rId2">
            <a:extLst>
              <a:ext uri="{28A0092B-C50C-407E-A947-70E740481C1C}">
                <a14:useLocalDpi xmlns:a14="http://schemas.microsoft.com/office/drawing/2010/main" val="0"/>
              </a:ext>
            </a:extLst>
          </a:blip>
          <a:stretch>
            <a:fillRect/>
          </a:stretch>
        </p:blipFill>
        <p:spPr>
          <a:xfrm>
            <a:off x="478582" y="5710330"/>
            <a:ext cx="953770" cy="360224"/>
          </a:xfrm>
          <a:prstGeom prst="rect">
            <a:avLst/>
          </a:prstGeom>
        </p:spPr>
      </p:pic>
      <p:sp>
        <p:nvSpPr>
          <p:cNvPr id="6" name="矩形 5"/>
          <p:cNvSpPr/>
          <p:nvPr/>
        </p:nvSpPr>
        <p:spPr>
          <a:xfrm>
            <a:off x="1558702" y="5567276"/>
            <a:ext cx="681597"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abd</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46626"/>
            <a:ext cx="11485848" cy="1130246"/>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有机合成类问题时，要将原料与产物进行对比，一比较碳链骨架的变化，二比较官能团类别、个数及位置的差异，从而确定有机合成的中间过程。</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descr="YTImage顿有所悟.eps&amp;259&amp;1-1$"/>
          <p:cNvPicPr/>
          <p:nvPr/>
        </p:nvPicPr>
        <p:blipFill>
          <a:blip r:embed="rId1"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694606" y="1309226"/>
            <a:ext cx="1660291" cy="36423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236557"/>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.反应原理</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2" name="图片 1"/>
          <p:cNvPicPr>
            <a:picLocks noChangeAspect="1"/>
          </p:cNvPicPr>
          <p:nvPr/>
        </p:nvPicPr>
        <p:blipFill>
          <a:blip r:embed="rId1"/>
          <a:stretch>
            <a:fillRect/>
          </a:stretch>
        </p:blipFill>
        <p:spPr>
          <a:xfrm>
            <a:off x="1990750" y="1364398"/>
            <a:ext cx="6827085" cy="208963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615110"/>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氧化反应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与银氨溶液反应：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水浴加热</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COONH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3NH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②与新制的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悬浊液反应：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2Cu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NaOH</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COONa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Cu</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的催化氧化反应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615110"/>
              </a:xfrm>
              <a:blipFill rotWithShape="1">
                <a:blip r:embed="rId1"/>
                <a:stretch>
                  <a:fillRect l="-2" t="-14" r="1" b="12"/>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478582" y="5329408"/>
            <a:ext cx="6125397" cy="124491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551421"/>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缩聚反应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酚醛树脂是人类合成的第一种高分子材料。在浓盐酸（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或浓氨水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）的催化下，甲醛分子中的氧原子与苯酚分子中羟基邻位或对位上的氢原子结合生成水，其余部分形成高分子化合物。由有机化合物分子间脱去小分子获得高分子化合物的反应称为缩聚反应。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线型酚醛树脂的合成反应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clrChange>
              <a:clrFrom>
                <a:srgbClr val="FFFFFF"/>
              </a:clrFrom>
              <a:clrTo>
                <a:srgbClr val="FFFFFF">
                  <a:alpha val="0"/>
                </a:srgbClr>
              </a:clrTo>
            </a:clrChange>
          </a:blip>
          <a:srcRect b="23939"/>
          <a:stretch>
            <a:fillRect/>
          </a:stretch>
        </p:blipFill>
        <p:spPr>
          <a:xfrm>
            <a:off x="478790" y="4364990"/>
            <a:ext cx="6496050" cy="1368311"/>
          </a:xfrm>
          <a:prstGeom prst="rect">
            <a:avLst/>
          </a:prstGeom>
        </p:spPr>
      </p:pic>
      <p:pic>
        <p:nvPicPr>
          <p:cNvPr id="4" name="图片 3"/>
          <p:cNvPicPr>
            <a:picLocks noChangeAspect="1"/>
          </p:cNvPicPr>
          <p:nvPr/>
        </p:nvPicPr>
        <p:blipFill>
          <a:blip r:embed="rId1">
            <a:clrChange>
              <a:clrFrom>
                <a:srgbClr val="FFFFFF"/>
              </a:clrFrom>
              <a:clrTo>
                <a:srgbClr val="FFFFFF">
                  <a:alpha val="0"/>
                </a:srgbClr>
              </a:clrTo>
            </a:clrChange>
          </a:blip>
          <a:srcRect t="72037" r="73392"/>
          <a:stretch>
            <a:fillRect/>
          </a:stretch>
        </p:blipFill>
        <p:spPr>
          <a:xfrm>
            <a:off x="6743065" y="4941570"/>
            <a:ext cx="1728470" cy="50292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28678"/>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检验</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可选用银氨溶液或新制的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悬浊液</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从氧化还原的角度理解醇、醛、羧酸的相互转化关系：</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醇</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醛</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羧酸。</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8903518" y="1583151"/>
            <a:ext cx="674521" cy="855370"/>
          </a:xfrm>
          <a:prstGeom prst="rect">
            <a:avLst/>
          </a:prstGeom>
        </p:spPr>
      </p:pic>
      <p:pic>
        <p:nvPicPr>
          <p:cNvPr id="4" name="图片 3"/>
          <p:cNvPicPr>
            <a:picLocks noChangeAspect="1"/>
          </p:cNvPicPr>
          <p:nvPr/>
        </p:nvPicPr>
        <p:blipFill>
          <a:blip r:embed="rId2"/>
          <a:stretch>
            <a:fillRect/>
          </a:stretch>
        </p:blipFill>
        <p:spPr>
          <a:xfrm>
            <a:off x="10055646" y="1725875"/>
            <a:ext cx="752725" cy="569922"/>
          </a:xfrm>
          <a:prstGeom prst="rect">
            <a:avLst/>
          </a:prstGeom>
        </p:spPr>
      </p:pic>
      <p:pic>
        <p:nvPicPr>
          <p:cNvPr id="6" name="图片 5" descr="YTImage名师点拨.eps&amp;215&amp;1-1$"/>
          <p:cNvPicPr/>
          <p:nvPr/>
        </p:nvPicPr>
        <p:blipFill>
          <a:blip r:embed="rId3"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816460"/>
            <a:ext cx="1910715" cy="446405"/>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6546</Words>
  <Application>WPS 演示</Application>
  <PresentationFormat>自定义</PresentationFormat>
  <Paragraphs>448</Paragraphs>
  <Slides>54</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54</vt:i4>
      </vt:variant>
    </vt:vector>
  </HeadingPairs>
  <TitlesOfParts>
    <vt:vector size="66" baseType="lpstr">
      <vt:lpstr>Arial</vt:lpstr>
      <vt:lpstr>宋体</vt:lpstr>
      <vt:lpstr>Wingdings</vt:lpstr>
      <vt:lpstr>Times New Roman</vt:lpstr>
      <vt:lpstr>楷体</vt:lpstr>
      <vt:lpstr>微软雅黑</vt:lpstr>
      <vt:lpstr>黑体</vt:lpstr>
      <vt:lpstr>仿宋</vt:lpstr>
      <vt:lpstr>Calibri</vt:lpstr>
      <vt:lpstr>Cambria Math</vt:lpstr>
      <vt:lpstr>Arial Unicode MS</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635</cp:revision>
  <dcterms:created xsi:type="dcterms:W3CDTF">2020-11-06T05:24:00Z</dcterms:created>
  <dcterms:modified xsi:type="dcterms:W3CDTF">2025-11-25T03:16:55Z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2052-12.1.0.23542</vt:lpwstr>
  </property>
  <property fmtid="{D5CDD505-2E9C-101B-9397-08002B2CF9AE}" pid="3" name="ICV">
    <vt:lpwstr>AC70E8B13B58420BA0AAC83CF6FA3A69_12</vt:lpwstr>
  </property>
</Properties>
</file>